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37.xml" ContentType="application/vnd.openxmlformats-officedocument.presentationml.slide+xml"/>
  <Override PartName="/ppt/presentation.xml" ContentType="application/vnd.openxmlformats-officedocument.presentationml.presentation.main+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44" r:id="rId2"/>
    <p:sldMasterId id="2147483695" r:id="rId3"/>
    <p:sldMasterId id="2147483742" r:id="rId4"/>
    <p:sldMasterId id="2147483746" r:id="rId5"/>
  </p:sldMasterIdLst>
  <p:notesMasterIdLst>
    <p:notesMasterId r:id="rId43"/>
  </p:notesMasterIdLst>
  <p:handoutMasterIdLst>
    <p:handoutMasterId r:id="rId44"/>
  </p:handoutMasterIdLst>
  <p:sldIdLst>
    <p:sldId id="272" r:id="rId6"/>
    <p:sldId id="277" r:id="rId7"/>
    <p:sldId id="305" r:id="rId8"/>
    <p:sldId id="282" r:id="rId9"/>
    <p:sldId id="283" r:id="rId10"/>
    <p:sldId id="324" r:id="rId11"/>
    <p:sldId id="285" r:id="rId12"/>
    <p:sldId id="306" r:id="rId13"/>
    <p:sldId id="325" r:id="rId14"/>
    <p:sldId id="286" r:id="rId15"/>
    <p:sldId id="287" r:id="rId16"/>
    <p:sldId id="308" r:id="rId17"/>
    <p:sldId id="322" r:id="rId18"/>
    <p:sldId id="293" r:id="rId19"/>
    <p:sldId id="294" r:id="rId20"/>
    <p:sldId id="295" r:id="rId21"/>
    <p:sldId id="336" r:id="rId22"/>
    <p:sldId id="327" r:id="rId23"/>
    <p:sldId id="314" r:id="rId24"/>
    <p:sldId id="334" r:id="rId25"/>
    <p:sldId id="316" r:id="rId26"/>
    <p:sldId id="332" r:id="rId27"/>
    <p:sldId id="333" r:id="rId28"/>
    <p:sldId id="315" r:id="rId29"/>
    <p:sldId id="329" r:id="rId30"/>
    <p:sldId id="335" r:id="rId31"/>
    <p:sldId id="337" r:id="rId32"/>
    <p:sldId id="338" r:id="rId33"/>
    <p:sldId id="339" r:id="rId34"/>
    <p:sldId id="341" r:id="rId35"/>
    <p:sldId id="330" r:id="rId36"/>
    <p:sldId id="311" r:id="rId37"/>
    <p:sldId id="320" r:id="rId38"/>
    <p:sldId id="331" r:id="rId39"/>
    <p:sldId id="319" r:id="rId40"/>
    <p:sldId id="299" r:id="rId41"/>
    <p:sldId id="300"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7E"/>
    <a:srgbClr val="9999FF"/>
    <a:srgbClr val="FF5050"/>
    <a:srgbClr val="B7E2EE"/>
    <a:srgbClr val="CC00CC"/>
    <a:srgbClr val="7EB8EC"/>
    <a:srgbClr val="88CFDE"/>
    <a:srgbClr val="002060"/>
    <a:srgbClr val="12284B"/>
    <a:srgbClr val="415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86615" autoAdjust="0"/>
  </p:normalViewPr>
  <p:slideViewPr>
    <p:cSldViewPr snapToGrid="0">
      <p:cViewPr varScale="1">
        <p:scale>
          <a:sx n="64" d="100"/>
          <a:sy n="64" d="100"/>
        </p:scale>
        <p:origin x="1216" y="52"/>
      </p:cViewPr>
      <p:guideLst/>
    </p:cSldViewPr>
  </p:slideViewPr>
  <p:notesTextViewPr>
    <p:cViewPr>
      <p:scale>
        <a:sx n="1" d="1"/>
        <a:sy n="1" d="1"/>
      </p:scale>
      <p:origin x="0" y="0"/>
    </p:cViewPr>
  </p:notesTextViewPr>
  <p:notesViewPr>
    <p:cSldViewPr snapToGrid="0">
      <p:cViewPr varScale="1">
        <p:scale>
          <a:sx n="83" d="100"/>
          <a:sy n="83" d="100"/>
        </p:scale>
        <p:origin x="383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665" cy="466417"/>
          </a:xfrm>
          <a:prstGeom prst="rect">
            <a:avLst/>
          </a:prstGeom>
        </p:spPr>
        <p:txBody>
          <a:bodyPr vert="horz" lIns="92426" tIns="46213" rIns="92426" bIns="46213" rtlCol="0"/>
          <a:lstStyle>
            <a:lvl1pPr algn="l">
              <a:defRPr sz="1200"/>
            </a:lvl1pPr>
          </a:lstStyle>
          <a:p>
            <a:endParaRPr lang="en-US" dirty="0"/>
          </a:p>
        </p:txBody>
      </p:sp>
      <p:sp>
        <p:nvSpPr>
          <p:cNvPr id="3" name="Date Placeholder 2"/>
          <p:cNvSpPr>
            <a:spLocks noGrp="1"/>
          </p:cNvSpPr>
          <p:nvPr>
            <p:ph type="dt" sz="quarter" idx="1"/>
          </p:nvPr>
        </p:nvSpPr>
        <p:spPr>
          <a:xfrm>
            <a:off x="3977829" y="2"/>
            <a:ext cx="3043665" cy="466417"/>
          </a:xfrm>
          <a:prstGeom prst="rect">
            <a:avLst/>
          </a:prstGeom>
        </p:spPr>
        <p:txBody>
          <a:bodyPr vert="horz" lIns="92426" tIns="46213" rIns="92426" bIns="46213" rtlCol="0"/>
          <a:lstStyle>
            <a:lvl1pPr algn="r">
              <a:defRPr sz="1200"/>
            </a:lvl1pPr>
          </a:lstStyle>
          <a:p>
            <a:fld id="{CCC57495-AF71-431B-842B-FED565D9387F}" type="datetimeFigureOut">
              <a:rPr lang="en-US" smtClean="0"/>
              <a:t>9/3/2024</a:t>
            </a:fld>
            <a:endParaRPr lang="en-US" dirty="0"/>
          </a:p>
        </p:txBody>
      </p:sp>
      <p:sp>
        <p:nvSpPr>
          <p:cNvPr id="4" name="Footer Placeholder 3"/>
          <p:cNvSpPr>
            <a:spLocks noGrp="1"/>
          </p:cNvSpPr>
          <p:nvPr>
            <p:ph type="ftr" sz="quarter" idx="2"/>
          </p:nvPr>
        </p:nvSpPr>
        <p:spPr>
          <a:xfrm>
            <a:off x="0" y="8842685"/>
            <a:ext cx="3043665" cy="466416"/>
          </a:xfrm>
          <a:prstGeom prst="rect">
            <a:avLst/>
          </a:prstGeom>
        </p:spPr>
        <p:txBody>
          <a:bodyPr vert="horz" lIns="92426" tIns="46213" rIns="92426" bIns="462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829" y="8842685"/>
            <a:ext cx="3043665" cy="466416"/>
          </a:xfrm>
          <a:prstGeom prst="rect">
            <a:avLst/>
          </a:prstGeom>
        </p:spPr>
        <p:txBody>
          <a:bodyPr vert="horz" lIns="92426" tIns="46213" rIns="92426" bIns="46213" rtlCol="0" anchor="b"/>
          <a:lstStyle>
            <a:lvl1pPr algn="r">
              <a:defRPr sz="1200"/>
            </a:lvl1pPr>
          </a:lstStyle>
          <a:p>
            <a:fld id="{D180EB6C-E84F-44D1-9FB2-1EE8B608D1DA}" type="slidenum">
              <a:rPr lang="en-US" smtClean="0"/>
              <a:t>‹#›</a:t>
            </a:fld>
            <a:endParaRPr lang="en-US" dirty="0"/>
          </a:p>
        </p:txBody>
      </p:sp>
    </p:spTree>
    <p:extLst>
      <p:ext uri="{BB962C8B-B14F-4D97-AF65-F5344CB8AC3E}">
        <p14:creationId xmlns:p14="http://schemas.microsoft.com/office/powerpoint/2010/main" val="166763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1"/>
          </a:xfrm>
          <a:prstGeom prst="rect">
            <a:avLst/>
          </a:prstGeom>
        </p:spPr>
        <p:txBody>
          <a:bodyPr vert="horz" lIns="93297" tIns="46649" rIns="93297" bIns="46649" rtlCol="0"/>
          <a:lstStyle>
            <a:lvl1pPr algn="l">
              <a:defRPr sz="1200"/>
            </a:lvl1pPr>
          </a:lstStyle>
          <a:p>
            <a:endParaRPr lang="en-US" dirty="0"/>
          </a:p>
        </p:txBody>
      </p:sp>
      <p:sp>
        <p:nvSpPr>
          <p:cNvPr id="3" name="Date Placeholder 2"/>
          <p:cNvSpPr>
            <a:spLocks noGrp="1"/>
          </p:cNvSpPr>
          <p:nvPr>
            <p:ph type="dt" idx="1"/>
          </p:nvPr>
        </p:nvSpPr>
        <p:spPr>
          <a:xfrm>
            <a:off x="3978131" y="2"/>
            <a:ext cx="3043343" cy="467071"/>
          </a:xfrm>
          <a:prstGeom prst="rect">
            <a:avLst/>
          </a:prstGeom>
        </p:spPr>
        <p:txBody>
          <a:bodyPr vert="horz" lIns="93297" tIns="46649" rIns="93297" bIns="46649" rtlCol="0"/>
          <a:lstStyle>
            <a:lvl1pPr algn="r">
              <a:defRPr sz="1200"/>
            </a:lvl1pPr>
          </a:lstStyle>
          <a:p>
            <a:fld id="{42C3D8BA-8D68-4D12-9BB9-5C7012B879E6}" type="datetimeFigureOut">
              <a:rPr lang="en-US" smtClean="0"/>
              <a:t>9/3/2024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97" tIns="46649" rIns="93297" bIns="4664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297" tIns="46649" rIns="93297" bIns="4664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297" tIns="46649" rIns="93297" bIns="466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297" tIns="46649" rIns="93297" bIns="46649" rtlCol="0" anchor="b"/>
          <a:lstStyle>
            <a:lvl1pPr algn="r">
              <a:defRPr sz="1200"/>
            </a:lvl1pPr>
          </a:lstStyle>
          <a:p>
            <a:fld id="{6BFEA448-15F0-4CF8-BB08-0E1E198E2EAF}" type="slidenum">
              <a:rPr lang="en-US" smtClean="0"/>
              <a:t>‹#›</a:t>
            </a:fld>
            <a:endParaRPr lang="en-US" dirty="0"/>
          </a:p>
        </p:txBody>
      </p:sp>
    </p:spTree>
    <p:extLst>
      <p:ext uri="{BB962C8B-B14F-4D97-AF65-F5344CB8AC3E}">
        <p14:creationId xmlns:p14="http://schemas.microsoft.com/office/powerpoint/2010/main" val="224942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a:t>
            </a:fld>
            <a:endParaRPr lang="en-US" dirty="0"/>
          </a:p>
        </p:txBody>
      </p:sp>
    </p:spTree>
    <p:extLst>
      <p:ext uri="{BB962C8B-B14F-4D97-AF65-F5344CB8AC3E}">
        <p14:creationId xmlns:p14="http://schemas.microsoft.com/office/powerpoint/2010/main" val="4177638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we’ll review some common errors that we see with Outbound issues initiated by the CAV Vendor.</a:t>
            </a:r>
          </a:p>
          <a:p>
            <a:r>
              <a:rPr lang="en-US" baseline="0" dirty="0" smtClean="0"/>
              <a:t>If the Vendor is sending repaired material directly to the Fleet the Doc number should not start with your UIC or an RCDN.  The Fleet can only receipt for material when the document number begins with their UIC.</a:t>
            </a:r>
          </a:p>
          <a:p>
            <a:r>
              <a:rPr lang="en-US" baseline="0" dirty="0" smtClean="0"/>
              <a:t>Redistribution Orders, which we discussed earlier, will always start with N00383 or N00104.  These document numbers should never be used to send material directly to the Fleet.</a:t>
            </a:r>
          </a:p>
          <a:p>
            <a:r>
              <a:rPr lang="en-US" baseline="0" dirty="0" smtClean="0"/>
              <a:t>All outbound issues going directly to the Fleet must use a document number that begins with the Fleet’s UIC.  This document number will be provided by the Supply Analyst. Please make sure to use the correct info. for these issues, including Fleet requisition/Document #, Fund Code and Advice Code.</a:t>
            </a:r>
          </a:p>
          <a:p>
            <a:r>
              <a:rPr lang="en-US" baseline="0" dirty="0" smtClean="0"/>
              <a:t>The requisition number provided by the Supply Planner should be used as the Shipment Doc Number in CAV.</a:t>
            </a:r>
          </a:p>
          <a:p>
            <a:r>
              <a:rPr lang="en-US" baseline="0" dirty="0" smtClean="0"/>
              <a:t>Any exceptions to these rules should be approved by the SIT/CAV Analyst.</a:t>
            </a:r>
          </a:p>
          <a:p>
            <a:r>
              <a:rPr lang="en-US" baseline="0" dirty="0" smtClean="0"/>
              <a:t>When returning retrograde (broken parts) to the Fleet, the CAV Vendor must work with the Supply Planner, and the SIT analyst to make arrangements prior to issuing material.</a:t>
            </a:r>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10</a:t>
            </a:fld>
            <a:endParaRPr lang="en-US" dirty="0"/>
          </a:p>
        </p:txBody>
      </p:sp>
    </p:spTree>
    <p:extLst>
      <p:ext uri="{BB962C8B-B14F-4D97-AF65-F5344CB8AC3E}">
        <p14:creationId xmlns:p14="http://schemas.microsoft.com/office/powerpoint/2010/main" val="177143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other Outbound</a:t>
            </a:r>
            <a:r>
              <a:rPr lang="en-US" baseline="0" dirty="0" smtClean="0"/>
              <a:t> issues to be aware of: </a:t>
            </a:r>
          </a:p>
          <a:p>
            <a:r>
              <a:rPr lang="en-US" baseline="0" dirty="0" smtClean="0"/>
              <a:t>The CAV reporter must report shipment transactions in CAV 24 hours prior to physical shipment of material.</a:t>
            </a:r>
          </a:p>
          <a:p>
            <a:r>
              <a:rPr lang="en-US" baseline="0" dirty="0" smtClean="0"/>
              <a:t>All issues should include a DD1348 on both the inside and outside of the box.</a:t>
            </a:r>
          </a:p>
          <a:p>
            <a:pPr marL="0" lvl="1" indent="0" fontAlgn="base">
              <a:spcBef>
                <a:spcPct val="20000"/>
              </a:spcBef>
              <a:spcAft>
                <a:spcPts val="601"/>
              </a:spcAft>
              <a:buClr>
                <a:srgbClr val="003399"/>
              </a:buClr>
              <a:buSzPct val="130000"/>
              <a:buFont typeface="Wingdings" panose="05000000000000000000" pitchFamily="2" charset="2"/>
              <a:buNone/>
              <a:defRPr/>
            </a:pPr>
            <a:r>
              <a:rPr lang="en-US" sz="1400" b="0" dirty="0" smtClean="0">
                <a:solidFill>
                  <a:srgbClr val="FF0000"/>
                </a:solidFill>
                <a:latin typeface="Arial" panose="020B0604020202020204" pitchFamily="34" charset="0"/>
                <a:cs typeface="Arial" panose="020B0604020202020204" pitchFamily="34" charset="0"/>
              </a:rPr>
              <a:t>Bulk</a:t>
            </a:r>
            <a:r>
              <a:rPr lang="en-US" sz="1400" b="0" baseline="0" dirty="0" smtClean="0">
                <a:solidFill>
                  <a:srgbClr val="FF0000"/>
                </a:solidFill>
                <a:latin typeface="Arial" panose="020B0604020202020204" pitchFamily="34" charset="0"/>
                <a:cs typeface="Arial" panose="020B0604020202020204" pitchFamily="34" charset="0"/>
              </a:rPr>
              <a:t> shipments should all use the same RCDN on the 1348 so that they are received under one document number</a:t>
            </a:r>
            <a:endParaRPr lang="en-US" sz="1400" b="0" dirty="0">
              <a:solidFill>
                <a:srgbClr val="FF0000"/>
              </a:solidFill>
              <a:latin typeface="Arial" panose="020B0604020202020204" pitchFamily="34" charset="0"/>
              <a:cs typeface="Arial" panose="020B0604020202020204" pitchFamily="34" charset="0"/>
            </a:endParaRPr>
          </a:p>
          <a:p>
            <a:pPr marL="0" lvl="1" indent="-309073" fontAlgn="base">
              <a:spcBef>
                <a:spcPct val="20000"/>
              </a:spcBef>
              <a:spcAft>
                <a:spcPts val="601"/>
              </a:spcAft>
              <a:buClr>
                <a:srgbClr val="003399"/>
              </a:buClr>
              <a:buSzPct val="110000"/>
              <a:defRPr/>
            </a:pPr>
            <a:r>
              <a:rPr lang="en-US" sz="1400" dirty="0">
                <a:solidFill>
                  <a:srgbClr val="FF0000"/>
                </a:solidFill>
                <a:latin typeface="Arial" panose="020B0604020202020204" pitchFamily="34" charset="0"/>
                <a:cs typeface="Arial" panose="020B0604020202020204" pitchFamily="34" charset="0"/>
              </a:rPr>
              <a:t>Do not use 1149s for outbound </a:t>
            </a:r>
            <a:r>
              <a:rPr lang="en-US" sz="1400" dirty="0" smtClean="0">
                <a:solidFill>
                  <a:srgbClr val="FF0000"/>
                </a:solidFill>
                <a:latin typeface="Arial" panose="020B0604020202020204" pitchFamily="34" charset="0"/>
                <a:cs typeface="Arial" panose="020B0604020202020204" pitchFamily="34" charset="0"/>
              </a:rPr>
              <a:t>issues this is not a tracking document.  </a:t>
            </a:r>
            <a:r>
              <a:rPr lang="en-US" sz="1400" dirty="0">
                <a:solidFill>
                  <a:srgbClr val="FF0000"/>
                </a:solidFill>
                <a:latin typeface="Arial" panose="020B0604020202020204" pitchFamily="34" charset="0"/>
                <a:cs typeface="Arial" panose="020B0604020202020204" pitchFamily="34" charset="0"/>
              </a:rPr>
              <a:t>You must use a DD1348.</a:t>
            </a:r>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11</a:t>
            </a:fld>
            <a:endParaRPr lang="en-US" dirty="0"/>
          </a:p>
        </p:txBody>
      </p:sp>
    </p:spTree>
    <p:extLst>
      <p:ext uri="{BB962C8B-B14F-4D97-AF65-F5344CB8AC3E}">
        <p14:creationId xmlns:p14="http://schemas.microsoft.com/office/powerpoint/2010/main" val="297410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12</a:t>
            </a:fld>
            <a:endParaRPr lang="en-US" dirty="0"/>
          </a:p>
        </p:txBody>
      </p:sp>
    </p:spTree>
    <p:extLst>
      <p:ext uri="{BB962C8B-B14F-4D97-AF65-F5344CB8AC3E}">
        <p14:creationId xmlns:p14="http://schemas.microsoft.com/office/powerpoint/2010/main" val="1204679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I’ve</a:t>
            </a:r>
            <a:r>
              <a:rPr lang="en-US" baseline="0" dirty="0" smtClean="0"/>
              <a:t> mentioned several times, RDO document numbers will always start with N00383 or N00104.</a:t>
            </a:r>
          </a:p>
          <a:p>
            <a:r>
              <a:rPr lang="en-US" baseline="0" dirty="0" smtClean="0"/>
              <a:t>These document numbers are initiated by WSS Supply Planners.</a:t>
            </a:r>
          </a:p>
          <a:p>
            <a:r>
              <a:rPr lang="en-US" baseline="0" dirty="0" smtClean="0"/>
              <a:t>The majority of RDOs will be coming from a Defense Depot to a CAV Vendor.</a:t>
            </a:r>
          </a:p>
          <a:p>
            <a:pPr defTabSz="915772">
              <a:defRPr/>
            </a:pPr>
            <a:r>
              <a:rPr lang="en-US" baseline="0" dirty="0" smtClean="0"/>
              <a:t>We often see open SIT for RDO documents and the Vendor’s request the serial numbers that were shipped under this document.  The DD’s do not track assets by serial number, therefore we do not have this info. readily available. </a:t>
            </a:r>
          </a:p>
          <a:p>
            <a:r>
              <a:rPr lang="en-US" baseline="0" dirty="0" smtClean="0"/>
              <a:t>The SIT Team can sometimes find these serial numbers but not 100% of the time and the process can be very lengthy.</a:t>
            </a:r>
          </a:p>
          <a:p>
            <a:r>
              <a:rPr lang="en-US" baseline="0" dirty="0" smtClean="0"/>
              <a:t>So in order to stay on top of RDOs on your open SIT, please receipt in a timely manner, make sure you’re receiving under the correct document number and contact your CAV Analyst if you have any questions about this process.  This type of SIT in particular becomes much more difficult to close with age, so time is of the essence.</a:t>
            </a:r>
          </a:p>
          <a:p>
            <a:r>
              <a:rPr lang="en-US" baseline="0" dirty="0" smtClean="0"/>
              <a:t>E&amp;Y will count an incorrectly receipted RDO as 2 infringements: 1 for the RDO document that will still be open and one for the unmatched receipts posted in CAV under the wrong document number.</a:t>
            </a:r>
          </a:p>
        </p:txBody>
      </p:sp>
      <p:sp>
        <p:nvSpPr>
          <p:cNvPr id="4" name="Slide Number Placeholder 3"/>
          <p:cNvSpPr>
            <a:spLocks noGrp="1"/>
          </p:cNvSpPr>
          <p:nvPr>
            <p:ph type="sldNum" sz="quarter" idx="10"/>
          </p:nvPr>
        </p:nvSpPr>
        <p:spPr/>
        <p:txBody>
          <a:bodyPr/>
          <a:lstStyle/>
          <a:p>
            <a:fld id="{6BFEA448-15F0-4CF8-BB08-0E1E198E2EAF}" type="slidenum">
              <a:rPr lang="en-US" smtClean="0"/>
              <a:t>13</a:t>
            </a:fld>
            <a:endParaRPr lang="en-US" dirty="0"/>
          </a:p>
        </p:txBody>
      </p:sp>
    </p:spTree>
    <p:extLst>
      <p:ext uri="{BB962C8B-B14F-4D97-AF65-F5344CB8AC3E}">
        <p14:creationId xmlns:p14="http://schemas.microsoft.com/office/powerpoint/2010/main" val="106186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I’ve</a:t>
            </a:r>
            <a:r>
              <a:rPr lang="en-US" baseline="0" dirty="0" smtClean="0"/>
              <a:t> mentioned several times, RDO document numbers will always start with N00383 or N00104.</a:t>
            </a:r>
          </a:p>
          <a:p>
            <a:r>
              <a:rPr lang="en-US" baseline="0" dirty="0" smtClean="0"/>
              <a:t>These document numbers are initiated by WSS Supply Planners.</a:t>
            </a:r>
          </a:p>
          <a:p>
            <a:r>
              <a:rPr lang="en-US" baseline="0" dirty="0" smtClean="0"/>
              <a:t>The majority of RDOs will be coming from a Defense Depot to a CAV Vendor.</a:t>
            </a:r>
          </a:p>
          <a:p>
            <a:pPr defTabSz="915772">
              <a:defRPr/>
            </a:pPr>
            <a:r>
              <a:rPr lang="en-US" baseline="0" dirty="0" smtClean="0"/>
              <a:t>We often see open SIT for RDO documents and the Vendor’s request the serial numbers that were shipped under this document.  The DD’s do not track assets by serial number, therefore we do not have this info. readily available. </a:t>
            </a:r>
          </a:p>
          <a:p>
            <a:r>
              <a:rPr lang="en-US" baseline="0" dirty="0" smtClean="0"/>
              <a:t>The SIT Team can sometimes find these serial numbers but not 100% of the time and the process can be very lengthy.</a:t>
            </a:r>
          </a:p>
          <a:p>
            <a:r>
              <a:rPr lang="en-US" baseline="0" dirty="0" smtClean="0"/>
              <a:t>So in order to stay on top of RDOs on your open SIT, please receipt in a timely manner, make sure you’re receiving under the correct document number and contact your CAV Analyst if you have any questions about this process.  This type of SIT in particular becomes much more difficult to close with age, so time is of the essence.</a:t>
            </a:r>
          </a:p>
          <a:p>
            <a:r>
              <a:rPr lang="en-US" baseline="0" dirty="0" smtClean="0"/>
              <a:t>E&amp;Y will count an incorrectly receipted RDO as 2 infringements: 1 for the RDO document that will still be open and one for the unmatched receipts posted in CAV under the wrong document number.</a:t>
            </a:r>
          </a:p>
        </p:txBody>
      </p:sp>
      <p:sp>
        <p:nvSpPr>
          <p:cNvPr id="4" name="Slide Number Placeholder 3"/>
          <p:cNvSpPr>
            <a:spLocks noGrp="1"/>
          </p:cNvSpPr>
          <p:nvPr>
            <p:ph type="sldNum" sz="quarter" idx="10"/>
          </p:nvPr>
        </p:nvSpPr>
        <p:spPr/>
        <p:txBody>
          <a:bodyPr/>
          <a:lstStyle/>
          <a:p>
            <a:fld id="{6BFEA448-15F0-4CF8-BB08-0E1E198E2EAF}" type="slidenum">
              <a:rPr lang="en-US" smtClean="0"/>
              <a:t>14</a:t>
            </a:fld>
            <a:endParaRPr lang="en-US" dirty="0"/>
          </a:p>
        </p:txBody>
      </p:sp>
    </p:spTree>
    <p:extLst>
      <p:ext uri="{BB962C8B-B14F-4D97-AF65-F5344CB8AC3E}">
        <p14:creationId xmlns:p14="http://schemas.microsoft.com/office/powerpoint/2010/main" val="239989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We often see receipts posted under the incorrect document number for RDO documents, which creates several problems.  </a:t>
            </a:r>
          </a:p>
          <a:p>
            <a:pPr defTabSz="915772">
              <a:defRPr/>
            </a:pPr>
            <a:endParaRPr lang="en-US" baseline="0" dirty="0" smtClean="0"/>
          </a:p>
          <a:p>
            <a:pPr defTabSz="915772">
              <a:defRPr/>
            </a:pPr>
            <a:r>
              <a:rPr lang="en-US" baseline="0" dirty="0" smtClean="0"/>
              <a:t>This usually occurs because these shipments often include several broken parts that were returned to the DD at different times.  When the DD ships these boxes out to the CAV Vendor under an RDO document they don’t open the boxes, so each broken part will still have the old DD1348 </a:t>
            </a:r>
            <a:r>
              <a:rPr lang="en-US" b="1" baseline="0" dirty="0" smtClean="0"/>
              <a:t>inside</a:t>
            </a:r>
            <a:r>
              <a:rPr lang="en-US" baseline="0" dirty="0" smtClean="0"/>
              <a:t> the box.  You do not want to use the DD1348 from inside the box to receive these assets.  You are looking for the DD1348 on the </a:t>
            </a:r>
            <a:r>
              <a:rPr lang="en-US" b="1" baseline="0" dirty="0" smtClean="0"/>
              <a:t>outside</a:t>
            </a:r>
            <a:r>
              <a:rPr lang="en-US" baseline="0" dirty="0" smtClean="0"/>
              <a:t> of the box that has your UIC in the Ship To field and has the RDO Doc number starting with N00383 or N00104.  If you don’t see a DD1348 with your UIC in the Ship To field please reach out to the CAV analyst so that they can assist you in finding the correct info. to receipt under.  This issue is so much easier to resolve at the time your receive the assets then at a later date.</a:t>
            </a:r>
          </a:p>
          <a:p>
            <a:pPr defTabSz="915772">
              <a:defRPr/>
            </a:pPr>
            <a:endParaRPr lang="en-US" baseline="0" dirty="0" smtClean="0"/>
          </a:p>
          <a:p>
            <a:pPr defTabSz="915772">
              <a:defRPr/>
            </a:pPr>
            <a:r>
              <a:rPr lang="en-US" baseline="0" dirty="0" smtClean="0"/>
              <a:t>Some issues caused by this error:</a:t>
            </a:r>
          </a:p>
          <a:p>
            <a:pPr defTabSz="915772">
              <a:defRPr/>
            </a:pPr>
            <a:endParaRPr lang="en-US" baseline="0" dirty="0" smtClean="0"/>
          </a:p>
          <a:p>
            <a:pPr defTabSz="915772">
              <a:defRPr/>
            </a:pPr>
            <a:r>
              <a:rPr lang="en-US" baseline="0" dirty="0" smtClean="0"/>
              <a:t>1 – this is considered and E&amp;Y audit infringement</a:t>
            </a:r>
          </a:p>
          <a:p>
            <a:pPr defTabSz="915772">
              <a:defRPr/>
            </a:pPr>
            <a:r>
              <a:rPr lang="en-US" baseline="0" dirty="0" smtClean="0"/>
              <a:t>2 – this remains on your open SIT list</a:t>
            </a:r>
          </a:p>
          <a:p>
            <a:pPr defTabSz="915772">
              <a:defRPr/>
            </a:pPr>
            <a:r>
              <a:rPr lang="en-US" baseline="0" dirty="0" smtClean="0"/>
              <a:t>3 – it creates invalid on-hand inventory (the issue from the DD to you creates a “Due In”, which adds stock-on-hand to your site and the receipt you posted under a different document number also adds stock-on-hand to your site.  If this was an RDO for 10, you’re now showing 20 assets on hand.  This negatively affects our buy-repair process as the planner thinks we have 10 more assets on-hand then we actually do.  The end result is a lack of fleet readiness.</a:t>
            </a:r>
          </a:p>
          <a:p>
            <a:pPr defTabSz="915772">
              <a:defRPr/>
            </a:pPr>
            <a:endParaRPr lang="en-US" baseline="0" dirty="0" smtClean="0"/>
          </a:p>
          <a:p>
            <a:pPr defTabSz="915772">
              <a:defRPr/>
            </a:pPr>
            <a:r>
              <a:rPr lang="en-US" baseline="0" dirty="0" smtClean="0"/>
              <a:t>So what seems like a simple mistake has major consequences, which is why we ask that you please reach out for help whenever you’re unsure of how to process a receipt.</a:t>
            </a:r>
          </a:p>
          <a:p>
            <a:pPr defTabSz="915772">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15</a:t>
            </a:fld>
            <a:endParaRPr lang="en-US" dirty="0"/>
          </a:p>
        </p:txBody>
      </p:sp>
    </p:spTree>
    <p:extLst>
      <p:ext uri="{BB962C8B-B14F-4D97-AF65-F5344CB8AC3E}">
        <p14:creationId xmlns:p14="http://schemas.microsoft.com/office/powerpoint/2010/main" val="3496689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tips for avoiding the common inbound SIT errors we just reviewed:]</a:t>
            </a:r>
          </a:p>
          <a:p>
            <a:endParaRPr lang="en-US" baseline="0" dirty="0" smtClean="0"/>
          </a:p>
          <a:p>
            <a:r>
              <a:rPr lang="en-US" baseline="0" dirty="0" smtClean="0"/>
              <a:t>As stated in the CAV SOW…</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Ensure that the correct DD1348 paperwork is being delivered to the CAV keystroker at your site. If the keystroker doesn’t physically open the boxes when they arrive, make sure they are getting all paperwork included with each shipment.</a:t>
            </a:r>
          </a:p>
          <a:p>
            <a:endParaRPr lang="en-US" baseline="0" dirty="0" smtClean="0"/>
          </a:p>
          <a:p>
            <a:endParaRPr lang="en-US" baseline="0" dirty="0" smtClean="0"/>
          </a:p>
          <a:p>
            <a:r>
              <a:rPr lang="en-US" baseline="0" dirty="0" smtClean="0"/>
              <a:t>Check the SHIP To field on the DD1348 and only proceed if your UIC is found</a:t>
            </a:r>
          </a:p>
          <a:p>
            <a:endParaRPr lang="en-US" baseline="0" dirty="0" smtClean="0"/>
          </a:p>
          <a:p>
            <a:r>
              <a:rPr lang="en-US" baseline="0" dirty="0" smtClean="0"/>
              <a:t>Report issuers who are consistently sending you shipments without the correct paperwork (this is the only way we’ll be able to address these issues)</a:t>
            </a:r>
          </a:p>
          <a:p>
            <a:endParaRPr lang="en-US" baseline="0" dirty="0" smtClean="0"/>
          </a:p>
          <a:p>
            <a:r>
              <a:rPr lang="en-US" baseline="0" dirty="0" smtClean="0"/>
              <a:t>Stop the SIT at the source by stopping whenever you’re unsure of how to receipt for something and contacting your CAV Analyst.  Again, SIT becomes harder to close with time, so address issues as they arise.</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16</a:t>
            </a:fld>
            <a:endParaRPr lang="en-US" dirty="0"/>
          </a:p>
        </p:txBody>
      </p:sp>
    </p:spTree>
    <p:extLst>
      <p:ext uri="{BB962C8B-B14F-4D97-AF65-F5344CB8AC3E}">
        <p14:creationId xmlns:p14="http://schemas.microsoft.com/office/powerpoint/2010/main" val="476595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we’ll discuss the</a:t>
            </a:r>
            <a:r>
              <a:rPr lang="en-US" baseline="0" dirty="0" smtClean="0"/>
              <a:t> different types of open SIT and who’s responsible for each one.</a:t>
            </a:r>
          </a:p>
          <a:p>
            <a:r>
              <a:rPr lang="en-US" baseline="0" dirty="0" smtClean="0"/>
              <a:t>POS – proof of Shipment – this falls under the issuer’s responsibility.  If you are ATAC enabled, you will not have to post POS in CAV.  If you aren’t using ATAC, you will have to post POS in CAV, which includes the SCAC, tracking #, shipment date, etc.  Once POS is closed the SIT Status moves to POD.</a:t>
            </a:r>
          </a:p>
          <a:p>
            <a:r>
              <a:rPr lang="en-US" baseline="0" dirty="0" smtClean="0"/>
              <a:t>POD – proof of Delivery – if you are using ATAC or another Transportation Carrier, then they will post POD. If you do a Local Delivery, then you are on the hook for POD. You must provide POD info. in CAV, which includes the same info. as POS plus the delivery date and the signature of the person that the package was delivered to at final destination.  Once POD is closed the SIT Status moves to POR.</a:t>
            </a:r>
          </a:p>
          <a:p>
            <a:r>
              <a:rPr lang="en-US" baseline="0" dirty="0" smtClean="0"/>
              <a:t>POR – proof of Receipt – In this case the Receiver is the CAV Vendor, so you must post POR (D6 TIR) in CAV using the correct information from the DD-1348 in order to close SIT.</a:t>
            </a:r>
          </a:p>
          <a:p>
            <a:r>
              <a:rPr lang="en-US" baseline="0" dirty="0" smtClean="0"/>
              <a:t>OHA – On Hand Acknowledgement – this means that the asset ended up at a different location than what was on the Transportation Data.  If you have OHA documents on your open SIT list this means you either received an asset that was supposed to go somewhere else and you need to post a receipt in CAV or you need to provide POS/POD info. in CAV.</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17</a:t>
            </a:fld>
            <a:endParaRPr lang="en-US" dirty="0"/>
          </a:p>
        </p:txBody>
      </p:sp>
    </p:spTree>
    <p:extLst>
      <p:ext uri="{BB962C8B-B14F-4D97-AF65-F5344CB8AC3E}">
        <p14:creationId xmlns:p14="http://schemas.microsoft.com/office/powerpoint/2010/main" val="252982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tips for avoiding the common inbound SIT errors we just reviewed:]</a:t>
            </a:r>
          </a:p>
          <a:p>
            <a:endParaRPr lang="en-US" baseline="0" dirty="0" smtClean="0"/>
          </a:p>
          <a:p>
            <a:r>
              <a:rPr lang="en-US" baseline="0" dirty="0" smtClean="0"/>
              <a:t>As stated in the CAV SOW…</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Ensure that the correct DD1348 paperwork is being delivered to the CAV keystroker at your site. If the keystroker doesn’t physically open the boxes when they arrive, make sure they are getting all paperwork included with each shipment.</a:t>
            </a:r>
          </a:p>
          <a:p>
            <a:endParaRPr lang="en-US" baseline="0" dirty="0" smtClean="0"/>
          </a:p>
          <a:p>
            <a:endParaRPr lang="en-US" baseline="0" dirty="0" smtClean="0"/>
          </a:p>
          <a:p>
            <a:r>
              <a:rPr lang="en-US" baseline="0" dirty="0" smtClean="0"/>
              <a:t>Check the SHIP To field on the DD1348 and only proceed if your UIC is found</a:t>
            </a:r>
          </a:p>
          <a:p>
            <a:endParaRPr lang="en-US" baseline="0" dirty="0" smtClean="0"/>
          </a:p>
          <a:p>
            <a:r>
              <a:rPr lang="en-US" baseline="0" dirty="0" smtClean="0"/>
              <a:t>Report issuers who are consistently sending you shipments without the correct paperwork (this is the only way we’ll be able to address these issues)</a:t>
            </a:r>
          </a:p>
          <a:p>
            <a:endParaRPr lang="en-US" baseline="0" dirty="0" smtClean="0"/>
          </a:p>
          <a:p>
            <a:r>
              <a:rPr lang="en-US" baseline="0" dirty="0" smtClean="0"/>
              <a:t>Stop the SIT at the source by stopping whenever you’re unsure of how to receipt for something and contacting your CAV Analyst.  Again, SIT becomes harder to close with time, so address issues as they arise.</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18</a:t>
            </a:fld>
            <a:endParaRPr lang="en-US" dirty="0"/>
          </a:p>
        </p:txBody>
      </p:sp>
    </p:spTree>
    <p:extLst>
      <p:ext uri="{BB962C8B-B14F-4D97-AF65-F5344CB8AC3E}">
        <p14:creationId xmlns:p14="http://schemas.microsoft.com/office/powerpoint/2010/main" val="1784197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nother common inbound issue that we see is with Misidentified and/or Misdirected NIINs.  A lot of CAV Vendors don’t want to post receipt when something seems off, but this creates aged SIT, which is always more difficult to close.</a:t>
            </a:r>
          </a:p>
          <a:p>
            <a:endParaRPr lang="en-US" baseline="0" dirty="0" smtClean="0"/>
          </a:p>
          <a:p>
            <a:r>
              <a:rPr lang="en-US" baseline="0" dirty="0" smtClean="0"/>
              <a:t>The main thing to remember here is always receive what you actually got.  So for example, if the DD1348 on the box states NIIN A was shipped and the physical material inside the box is NIIN B, you’ll receipt for NIIN B.  If you don’t have an open contract for this material, you’ll receive it in CAV in J condition under the Document number listed on the DD1348 with your UIC in the Ship To field.  You’ll then issue the asset to ATAC in F condition for rescreening under the same document number that you posted your receipt.</a:t>
            </a:r>
          </a:p>
          <a:p>
            <a:endParaRPr lang="en-US" baseline="0" dirty="0" smtClean="0"/>
          </a:p>
          <a:p>
            <a:r>
              <a:rPr lang="en-US" baseline="0" dirty="0" smtClean="0"/>
              <a:t>If an asset is delivered to your site, but it is not a NIIN that you repair and should have gone somewhere else, receipt in CAV for what was physically received in J condition and then issue the asset to ATAC in F condition under the same document number you used to post your receipt. Do not issue to ATAC under an RCDN as this will open a new SIT issue and keep the original SIT issue open.</a:t>
            </a:r>
          </a:p>
          <a:p>
            <a:endParaRPr lang="en-US" baseline="0" dirty="0" smtClean="0"/>
          </a:p>
          <a:p>
            <a:r>
              <a:rPr lang="en-US" baseline="0" dirty="0" smtClean="0"/>
              <a:t>When ATAC posts their receipt, this will close SIT.  That’s why it is so important to make sure that your receipt in J condition and issue in F condition are both posted under the same document number.  If not SIT will not automatically close and we’ll have to find ATAC’s receipt in our system to manually close SIT.  This takes time and becomes more difficult with age.</a:t>
            </a:r>
          </a:p>
          <a:p>
            <a:endParaRPr lang="en-US" baseline="0" dirty="0" smtClean="0"/>
          </a:p>
          <a:p>
            <a:r>
              <a:rPr lang="en-US" baseline="0" dirty="0" smtClean="0"/>
              <a:t>File an information only SDR within 60 days re: the NIIN misidentification or misdirection.</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19</a:t>
            </a:fld>
            <a:endParaRPr lang="en-US" dirty="0"/>
          </a:p>
        </p:txBody>
      </p:sp>
    </p:spTree>
    <p:extLst>
      <p:ext uri="{BB962C8B-B14F-4D97-AF65-F5344CB8AC3E}">
        <p14:creationId xmlns:p14="http://schemas.microsoft.com/office/powerpoint/2010/main" val="62970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today’s agenda.  I’m going to explain</a:t>
            </a:r>
            <a:r>
              <a:rPr lang="en-US" baseline="0" dirty="0" smtClean="0"/>
              <a:t> what SIT is, why it’s important to you, and we’ll review some common issues/errors that we see on a regular basis and how to avoid them in the future.</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a:t>
            </a:fld>
            <a:endParaRPr lang="en-US" dirty="0"/>
          </a:p>
        </p:txBody>
      </p:sp>
    </p:spTree>
    <p:extLst>
      <p:ext uri="{BB962C8B-B14F-4D97-AF65-F5344CB8AC3E}">
        <p14:creationId xmlns:p14="http://schemas.microsoft.com/office/powerpoint/2010/main" val="42564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20</a:t>
            </a:fld>
            <a:endParaRPr lang="en-US" dirty="0"/>
          </a:p>
        </p:txBody>
      </p:sp>
    </p:spTree>
    <p:extLst>
      <p:ext uri="{BB962C8B-B14F-4D97-AF65-F5344CB8AC3E}">
        <p14:creationId xmlns:p14="http://schemas.microsoft.com/office/powerpoint/2010/main" val="1885122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21</a:t>
            </a:fld>
            <a:endParaRPr lang="en-US" dirty="0"/>
          </a:p>
        </p:txBody>
      </p:sp>
    </p:spTree>
    <p:extLst>
      <p:ext uri="{BB962C8B-B14F-4D97-AF65-F5344CB8AC3E}">
        <p14:creationId xmlns:p14="http://schemas.microsoft.com/office/powerpoint/2010/main" val="295317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22</a:t>
            </a:fld>
            <a:endParaRPr lang="en-US" dirty="0"/>
          </a:p>
        </p:txBody>
      </p:sp>
    </p:spTree>
    <p:extLst>
      <p:ext uri="{BB962C8B-B14F-4D97-AF65-F5344CB8AC3E}">
        <p14:creationId xmlns:p14="http://schemas.microsoft.com/office/powerpoint/2010/main" val="4088945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special</a:t>
            </a:r>
            <a:r>
              <a:rPr lang="en-US" baseline="0" dirty="0" smtClean="0"/>
              <a:t> things to consider when working classified SIT:</a:t>
            </a:r>
          </a:p>
          <a:p>
            <a:endParaRPr lang="en-US" baseline="0" dirty="0" smtClean="0"/>
          </a:p>
          <a:p>
            <a:r>
              <a:rPr lang="en-US" baseline="0" dirty="0" smtClean="0"/>
              <a:t>Do not use ATAC to ship classified assets.  Instead, you’ll contact the cognizant DCMA Transportation office to arrange shipment.</a:t>
            </a:r>
          </a:p>
          <a:p>
            <a:endParaRPr lang="en-US" baseline="0" dirty="0" smtClean="0"/>
          </a:p>
          <a:p>
            <a:r>
              <a:rPr lang="en-US" baseline="0" dirty="0" smtClean="0"/>
              <a:t>If using Local Delivery to ship a classified asset, a signed Hand-to-Hand Custody transfer form (DD1907) is required.</a:t>
            </a:r>
          </a:p>
          <a:p>
            <a:r>
              <a:rPr lang="en-US" baseline="0" dirty="0" smtClean="0"/>
              <a:t>All COMSEC Local Deliveries require an SF153 form.  Samples of both of these forms are on the next two pages.</a:t>
            </a:r>
          </a:p>
          <a:p>
            <a:endParaRPr lang="en-US" baseline="0" dirty="0" smtClean="0"/>
          </a:p>
          <a:p>
            <a:pPr defTabSz="915772"/>
            <a:r>
              <a:rPr lang="en-US" baseline="0" dirty="0" smtClean="0"/>
              <a:t>If you receive a misidentified asset and it’s classified, please contact the Supply Planner immediately.</a:t>
            </a:r>
          </a:p>
          <a:p>
            <a:pPr defTabSz="915772"/>
            <a:endParaRPr lang="en-US" baseline="0" dirty="0" smtClean="0"/>
          </a:p>
          <a:p>
            <a:pPr defTabSz="915772"/>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24</a:t>
            </a:fld>
            <a:endParaRPr lang="en-US" dirty="0"/>
          </a:p>
        </p:txBody>
      </p:sp>
    </p:spTree>
    <p:extLst>
      <p:ext uri="{BB962C8B-B14F-4D97-AF65-F5344CB8AC3E}">
        <p14:creationId xmlns:p14="http://schemas.microsoft.com/office/powerpoint/2010/main" val="385847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special</a:t>
            </a:r>
            <a:r>
              <a:rPr lang="en-US" baseline="0" dirty="0" smtClean="0"/>
              <a:t> things to consider when working classified SIT:</a:t>
            </a:r>
          </a:p>
          <a:p>
            <a:endParaRPr lang="en-US" baseline="0" dirty="0" smtClean="0"/>
          </a:p>
          <a:p>
            <a:r>
              <a:rPr lang="en-US" baseline="0" dirty="0" smtClean="0"/>
              <a:t>Do not use ATAC to ship classified assets.  Instead, you’ll contact the cognizant DCMA Transportation office to arrange shipment.</a:t>
            </a:r>
          </a:p>
          <a:p>
            <a:endParaRPr lang="en-US" baseline="0" dirty="0" smtClean="0"/>
          </a:p>
          <a:p>
            <a:r>
              <a:rPr lang="en-US" baseline="0" dirty="0" smtClean="0"/>
              <a:t>If using Local Delivery to ship a classified asset, a signed Hand-to-Hand Custody transfer form (DD1907) is required.</a:t>
            </a:r>
          </a:p>
          <a:p>
            <a:r>
              <a:rPr lang="en-US" baseline="0" dirty="0" smtClean="0"/>
              <a:t>All COMSEC Local Deliveries require an SF153 form.  Samples of both of these forms are on the next two pages.</a:t>
            </a:r>
          </a:p>
          <a:p>
            <a:endParaRPr lang="en-US" baseline="0" dirty="0" smtClean="0"/>
          </a:p>
          <a:p>
            <a:pPr defTabSz="915772"/>
            <a:r>
              <a:rPr lang="en-US" baseline="0" dirty="0" smtClean="0"/>
              <a:t>If you receive a misidentified asset and it’s classified, please contact the Supply Planner immediately.</a:t>
            </a:r>
          </a:p>
          <a:p>
            <a:pPr defTabSz="915772"/>
            <a:endParaRPr lang="en-US" baseline="0" dirty="0" smtClean="0"/>
          </a:p>
          <a:p>
            <a:pPr defTabSz="915772"/>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25</a:t>
            </a:fld>
            <a:endParaRPr lang="en-US" dirty="0"/>
          </a:p>
        </p:txBody>
      </p:sp>
    </p:spTree>
    <p:extLst>
      <p:ext uri="{BB962C8B-B14F-4D97-AF65-F5344CB8AC3E}">
        <p14:creationId xmlns:p14="http://schemas.microsoft.com/office/powerpoint/2010/main" val="635839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special</a:t>
            </a:r>
            <a:r>
              <a:rPr lang="en-US" baseline="0" dirty="0" smtClean="0"/>
              <a:t> things to consider when working classified SIT:</a:t>
            </a:r>
          </a:p>
          <a:p>
            <a:endParaRPr lang="en-US" baseline="0" dirty="0" smtClean="0"/>
          </a:p>
          <a:p>
            <a:r>
              <a:rPr lang="en-US" baseline="0" dirty="0" smtClean="0"/>
              <a:t>Do not use ATAC to ship classified assets.  Instead, you’ll contact the cognizant DCMA Transportation office to arrange shipment.</a:t>
            </a:r>
          </a:p>
          <a:p>
            <a:endParaRPr lang="en-US" baseline="0" dirty="0" smtClean="0"/>
          </a:p>
          <a:p>
            <a:r>
              <a:rPr lang="en-US" baseline="0" dirty="0" smtClean="0"/>
              <a:t>If using Local Delivery to ship a classified asset, a signed Hand-to-Hand Custody transfer form (DD1907) is required.</a:t>
            </a:r>
          </a:p>
          <a:p>
            <a:r>
              <a:rPr lang="en-US" baseline="0" dirty="0" smtClean="0"/>
              <a:t>All COMSEC Local Deliveries require an SF153 form.  Samples of both of these forms are on the next two pages.</a:t>
            </a:r>
          </a:p>
          <a:p>
            <a:endParaRPr lang="en-US" baseline="0" dirty="0" smtClean="0"/>
          </a:p>
          <a:p>
            <a:pPr defTabSz="915772"/>
            <a:r>
              <a:rPr lang="en-US" baseline="0" dirty="0" smtClean="0"/>
              <a:t>If you receive a misidentified asset and it’s classified, please contact the Supply Planner immediately.</a:t>
            </a:r>
          </a:p>
          <a:p>
            <a:pPr defTabSz="915772"/>
            <a:endParaRPr lang="en-US" baseline="0" dirty="0" smtClean="0"/>
          </a:p>
          <a:p>
            <a:pPr defTabSz="915772"/>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26</a:t>
            </a:fld>
            <a:endParaRPr lang="en-US" dirty="0"/>
          </a:p>
        </p:txBody>
      </p:sp>
    </p:spTree>
    <p:extLst>
      <p:ext uri="{BB962C8B-B14F-4D97-AF65-F5344CB8AC3E}">
        <p14:creationId xmlns:p14="http://schemas.microsoft.com/office/powerpoint/2010/main" val="119507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special</a:t>
            </a:r>
            <a:r>
              <a:rPr lang="en-US" baseline="0" dirty="0" smtClean="0"/>
              <a:t> things to consider when working classified SIT:</a:t>
            </a:r>
          </a:p>
          <a:p>
            <a:endParaRPr lang="en-US" baseline="0" dirty="0" smtClean="0"/>
          </a:p>
          <a:p>
            <a:r>
              <a:rPr lang="en-US" baseline="0" dirty="0" smtClean="0"/>
              <a:t>Do not use ATAC to ship classified assets.  Instead, you’ll contact the cognizant DCMA Transportation office to arrange shipment.</a:t>
            </a:r>
          </a:p>
          <a:p>
            <a:endParaRPr lang="en-US" baseline="0" dirty="0" smtClean="0"/>
          </a:p>
          <a:p>
            <a:r>
              <a:rPr lang="en-US" baseline="0" dirty="0" smtClean="0"/>
              <a:t>If using Local Delivery to ship a classified asset, a signed Hand-to-Hand Custody transfer form (DD1907) is required.</a:t>
            </a:r>
          </a:p>
          <a:p>
            <a:r>
              <a:rPr lang="en-US" baseline="0" dirty="0" smtClean="0"/>
              <a:t>All COMSEC Local Deliveries require an SF153 form.  Samples of both of these forms are on the next two pages.</a:t>
            </a:r>
          </a:p>
          <a:p>
            <a:endParaRPr lang="en-US" baseline="0" dirty="0" smtClean="0"/>
          </a:p>
          <a:p>
            <a:pPr defTabSz="915772"/>
            <a:r>
              <a:rPr lang="en-US" baseline="0" dirty="0" smtClean="0"/>
              <a:t>If you receive a misidentified asset and it’s classified, please contact the Supply Planner immediately.</a:t>
            </a:r>
          </a:p>
          <a:p>
            <a:pPr defTabSz="915772"/>
            <a:endParaRPr lang="en-US" baseline="0" dirty="0" smtClean="0"/>
          </a:p>
          <a:p>
            <a:pPr defTabSz="915772"/>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27</a:t>
            </a:fld>
            <a:endParaRPr lang="en-US" dirty="0"/>
          </a:p>
        </p:txBody>
      </p:sp>
    </p:spTree>
    <p:extLst>
      <p:ext uri="{BB962C8B-B14F-4D97-AF65-F5344CB8AC3E}">
        <p14:creationId xmlns:p14="http://schemas.microsoft.com/office/powerpoint/2010/main" val="2023748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special</a:t>
            </a:r>
            <a:r>
              <a:rPr lang="en-US" baseline="0" dirty="0" smtClean="0"/>
              <a:t> things to consider when working classified SIT:</a:t>
            </a:r>
          </a:p>
          <a:p>
            <a:endParaRPr lang="en-US" baseline="0" dirty="0" smtClean="0"/>
          </a:p>
          <a:p>
            <a:r>
              <a:rPr lang="en-US" baseline="0" dirty="0" smtClean="0"/>
              <a:t>Do not use ATAC to ship classified assets.  Instead, you’ll contact the cognizant DCMA Transportation office to arrange shipment.</a:t>
            </a:r>
          </a:p>
          <a:p>
            <a:endParaRPr lang="en-US" baseline="0" dirty="0" smtClean="0"/>
          </a:p>
          <a:p>
            <a:r>
              <a:rPr lang="en-US" baseline="0" dirty="0" smtClean="0"/>
              <a:t>If using Local Delivery to ship a classified asset, a signed Hand-to-Hand Custody transfer form (DD1907) is required.</a:t>
            </a:r>
          </a:p>
          <a:p>
            <a:r>
              <a:rPr lang="en-US" baseline="0" dirty="0" smtClean="0"/>
              <a:t>All COMSEC Local Deliveries require an SF153 form.  Samples of both of these forms are on the next two pages.</a:t>
            </a:r>
          </a:p>
          <a:p>
            <a:endParaRPr lang="en-US" baseline="0" dirty="0" smtClean="0"/>
          </a:p>
          <a:p>
            <a:pPr defTabSz="915772"/>
            <a:r>
              <a:rPr lang="en-US" baseline="0" dirty="0" smtClean="0"/>
              <a:t>If you receive a misidentified asset and it’s classified, please contact the Supply Planner immediately.</a:t>
            </a:r>
          </a:p>
          <a:p>
            <a:pPr defTabSz="915772"/>
            <a:endParaRPr lang="en-US" baseline="0" dirty="0" smtClean="0"/>
          </a:p>
          <a:p>
            <a:pPr defTabSz="915772"/>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31</a:t>
            </a:fld>
            <a:endParaRPr lang="en-US" dirty="0"/>
          </a:p>
        </p:txBody>
      </p:sp>
    </p:spTree>
    <p:extLst>
      <p:ext uri="{BB962C8B-B14F-4D97-AF65-F5344CB8AC3E}">
        <p14:creationId xmlns:p14="http://schemas.microsoft.com/office/powerpoint/2010/main" val="1318519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32</a:t>
            </a:fld>
            <a:endParaRPr lang="en-US" dirty="0"/>
          </a:p>
        </p:txBody>
      </p:sp>
    </p:spTree>
    <p:extLst>
      <p:ext uri="{BB962C8B-B14F-4D97-AF65-F5344CB8AC3E}">
        <p14:creationId xmlns:p14="http://schemas.microsoft.com/office/powerpoint/2010/main" val="3679691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33</a:t>
            </a:fld>
            <a:endParaRPr lang="en-US" dirty="0"/>
          </a:p>
        </p:txBody>
      </p:sp>
    </p:spTree>
    <p:extLst>
      <p:ext uri="{BB962C8B-B14F-4D97-AF65-F5344CB8AC3E}">
        <p14:creationId xmlns:p14="http://schemas.microsoft.com/office/powerpoint/2010/main" val="2646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a:t>
            </a:fld>
            <a:endParaRPr lang="en-US" dirty="0"/>
          </a:p>
        </p:txBody>
      </p:sp>
    </p:spTree>
    <p:extLst>
      <p:ext uri="{BB962C8B-B14F-4D97-AF65-F5344CB8AC3E}">
        <p14:creationId xmlns:p14="http://schemas.microsoft.com/office/powerpoint/2010/main" val="1072362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special</a:t>
            </a:r>
            <a:r>
              <a:rPr lang="en-US" baseline="0" dirty="0" smtClean="0"/>
              <a:t> things to consider when working classified SIT:</a:t>
            </a:r>
          </a:p>
          <a:p>
            <a:endParaRPr lang="en-US" baseline="0" dirty="0" smtClean="0"/>
          </a:p>
          <a:p>
            <a:r>
              <a:rPr lang="en-US" baseline="0" dirty="0" smtClean="0"/>
              <a:t>Do not use ATAC to ship classified assets.  Instead, you’ll contact the cognizant DCMA Transportation office to arrange shipment.</a:t>
            </a:r>
          </a:p>
          <a:p>
            <a:endParaRPr lang="en-US" baseline="0" dirty="0" smtClean="0"/>
          </a:p>
          <a:p>
            <a:r>
              <a:rPr lang="en-US" baseline="0" dirty="0" smtClean="0"/>
              <a:t>If using Local Delivery to ship a classified asset, a signed Hand-to-Hand Custody transfer form (DD1907) is required.</a:t>
            </a:r>
          </a:p>
          <a:p>
            <a:r>
              <a:rPr lang="en-US" baseline="0" dirty="0" smtClean="0"/>
              <a:t>All COMSEC Local Deliveries require an SF153 form.  Samples of both of these forms are on the next two pages.</a:t>
            </a:r>
          </a:p>
          <a:p>
            <a:endParaRPr lang="en-US" baseline="0" dirty="0" smtClean="0"/>
          </a:p>
          <a:p>
            <a:pPr defTabSz="915772"/>
            <a:r>
              <a:rPr lang="en-US" baseline="0" dirty="0" smtClean="0"/>
              <a:t>If you receive a misidentified asset and it’s classified, please contact the Supply Planner immediately.</a:t>
            </a:r>
          </a:p>
          <a:p>
            <a:pPr defTabSz="915772"/>
            <a:endParaRPr lang="en-US" baseline="0" dirty="0" smtClean="0"/>
          </a:p>
          <a:p>
            <a:pPr defTabSz="915772"/>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34</a:t>
            </a:fld>
            <a:endParaRPr lang="en-US" dirty="0"/>
          </a:p>
        </p:txBody>
      </p:sp>
    </p:spTree>
    <p:extLst>
      <p:ext uri="{BB962C8B-B14F-4D97-AF65-F5344CB8AC3E}">
        <p14:creationId xmlns:p14="http://schemas.microsoft.com/office/powerpoint/2010/main" val="1066803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35</a:t>
            </a:fld>
            <a:endParaRPr lang="en-US" dirty="0"/>
          </a:p>
        </p:txBody>
      </p:sp>
    </p:spTree>
    <p:extLst>
      <p:ext uri="{BB962C8B-B14F-4D97-AF65-F5344CB8AC3E}">
        <p14:creationId xmlns:p14="http://schemas.microsoft.com/office/powerpoint/2010/main" val="3850060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36</a:t>
            </a:fld>
            <a:endParaRPr lang="en-US" dirty="0"/>
          </a:p>
        </p:txBody>
      </p:sp>
    </p:spTree>
    <p:extLst>
      <p:ext uri="{BB962C8B-B14F-4D97-AF65-F5344CB8AC3E}">
        <p14:creationId xmlns:p14="http://schemas.microsoft.com/office/powerpoint/2010/main" val="3775476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37</a:t>
            </a:fld>
            <a:endParaRPr lang="en-US" dirty="0"/>
          </a:p>
        </p:txBody>
      </p:sp>
    </p:spTree>
    <p:extLst>
      <p:ext uri="{BB962C8B-B14F-4D97-AF65-F5344CB8AC3E}">
        <p14:creationId xmlns:p14="http://schemas.microsoft.com/office/powerpoint/2010/main" val="78046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As we already discussed, if a shipment is transported using ATAC, you will not have to post POS in CAV.  The exception to this rule is if you enter CANCEL in the Pick-up DODAAC field in CAV or if you aren’t using ATAC.  Both of these scenarios require the CAV Vendor to post POS in CAV.</a:t>
            </a:r>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4</a:t>
            </a:fld>
            <a:endParaRPr lang="en-US" dirty="0"/>
          </a:p>
        </p:txBody>
      </p:sp>
    </p:spTree>
    <p:extLst>
      <p:ext uri="{BB962C8B-B14F-4D97-AF65-F5344CB8AC3E}">
        <p14:creationId xmlns:p14="http://schemas.microsoft.com/office/powerpoint/2010/main" val="172358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a:t>
            </a:r>
          </a:p>
          <a:p>
            <a:r>
              <a:rPr lang="en-US" dirty="0" smtClean="0"/>
              <a:t>Here is the data</a:t>
            </a:r>
            <a:r>
              <a:rPr lang="en-US" baseline="0" dirty="0" smtClean="0"/>
              <a:t> that the CAV Keystroker must report in CAV if a non-ATAC freight carrier is used:</a:t>
            </a:r>
          </a:p>
          <a:p>
            <a:r>
              <a:rPr lang="en-US" baseline="0" dirty="0" smtClean="0"/>
              <a:t>TCN, Freight Carrier Name (SCAC), Tracking #, Shipping Date and Qty. Shipped</a:t>
            </a:r>
          </a:p>
          <a:p>
            <a:endParaRPr lang="en-US" baseline="0" dirty="0" smtClean="0"/>
          </a:p>
          <a:p>
            <a:pPr defTabSz="915772">
              <a:defRPr/>
            </a:pPr>
            <a:r>
              <a:rPr lang="en-US" dirty="0"/>
              <a:t>The CAV Reporter shall ship all Navy-owned DLR’s via traceable means.  The definition of “traceable means” is any shipping process that mandates signature for transfer of custody.</a:t>
            </a:r>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FEA448-15F0-4CF8-BB08-0E1E198E2EAF}" type="slidenum">
              <a:rPr lang="en-US" smtClean="0"/>
              <a:t>5</a:t>
            </a:fld>
            <a:endParaRPr lang="en-US" dirty="0"/>
          </a:p>
        </p:txBody>
      </p:sp>
    </p:spTree>
    <p:extLst>
      <p:ext uri="{BB962C8B-B14F-4D97-AF65-F5344CB8AC3E}">
        <p14:creationId xmlns:p14="http://schemas.microsoft.com/office/powerpoint/2010/main" val="180042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Delivery</a:t>
            </a:r>
            <a:r>
              <a:rPr lang="en-US" baseline="0" dirty="0" smtClean="0"/>
              <a:t> to occur prior to entering POS/POD for local delivery.</a:t>
            </a:r>
            <a:endParaRPr lang="en-US" dirty="0" smtClean="0"/>
          </a:p>
          <a:p>
            <a:r>
              <a:rPr lang="en-US" dirty="0" smtClean="0"/>
              <a:t>Here is the data</a:t>
            </a:r>
            <a:r>
              <a:rPr lang="en-US" baseline="0" dirty="0" smtClean="0"/>
              <a:t> that the CAV Keystroker must report in CAV if a non-ATAC freight carrier is used:</a:t>
            </a:r>
          </a:p>
          <a:p>
            <a:r>
              <a:rPr lang="en-US" baseline="0" dirty="0" smtClean="0"/>
              <a:t>TCN, Freight Carrier Name (SCAC), Tracking #, Shipping Date and Qty. Shipped</a:t>
            </a:r>
          </a:p>
          <a:p>
            <a:endParaRPr lang="en-US" baseline="0" dirty="0" smtClean="0"/>
          </a:p>
          <a:p>
            <a:pPr defTabSz="915772">
              <a:defRPr/>
            </a:pPr>
            <a:r>
              <a:rPr lang="en-US" dirty="0"/>
              <a:t>The CAV Reporter shall ship all Navy-owned DLR’s via traceable means.  The definition of “traceable means” is any shipping process that mandates signature for transfer of custody.</a:t>
            </a:r>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FEA448-15F0-4CF8-BB08-0E1E198E2EAF}" type="slidenum">
              <a:rPr lang="en-US" smtClean="0"/>
              <a:t>6</a:t>
            </a:fld>
            <a:endParaRPr lang="en-US" dirty="0"/>
          </a:p>
        </p:txBody>
      </p:sp>
    </p:spTree>
    <p:extLst>
      <p:ext uri="{BB962C8B-B14F-4D97-AF65-F5344CB8AC3E}">
        <p14:creationId xmlns:p14="http://schemas.microsoft.com/office/powerpoint/2010/main" val="51345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a:t>
            </a:r>
            <a:r>
              <a:rPr lang="en-US" baseline="0" dirty="0" smtClean="0"/>
              <a:t> just showing the difference between what info. is required to close POS for Local Delivery vs. Not Local Delivery, so you could use this as a cheat-sheet at your desk.  Again the difference here will be the SCAC, which will say LCDL for Local Delivery, the Delivery Date and Signature from Final Destination. </a:t>
            </a:r>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7</a:t>
            </a:fld>
            <a:endParaRPr lang="en-US" dirty="0"/>
          </a:p>
        </p:txBody>
      </p:sp>
    </p:spTree>
    <p:extLst>
      <p:ext uri="{BB962C8B-B14F-4D97-AF65-F5344CB8AC3E}">
        <p14:creationId xmlns:p14="http://schemas.microsoft.com/office/powerpoint/2010/main" val="99890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8</a:t>
            </a:fld>
            <a:endParaRPr lang="en-US" dirty="0"/>
          </a:p>
        </p:txBody>
      </p:sp>
    </p:spTree>
    <p:extLst>
      <p:ext uri="{BB962C8B-B14F-4D97-AF65-F5344CB8AC3E}">
        <p14:creationId xmlns:p14="http://schemas.microsoft.com/office/powerpoint/2010/main" val="1738756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baseline="0" dirty="0" smtClean="0"/>
              <a:t>As we already discussed, if a shipment is transported using ATAC, you will not have to post POS in CAV.  The exception to this rule is if you enter CANCEL in the Pick-up DODAAC field in CAV or if you aren’t using ATAC.  Both of these scenarios require the CAV Vendor to post POS in CAV.</a:t>
            </a:r>
          </a:p>
          <a:p>
            <a:endParaRPr lang="en-US" dirty="0"/>
          </a:p>
        </p:txBody>
      </p:sp>
      <p:sp>
        <p:nvSpPr>
          <p:cNvPr id="4" name="Slide Number Placeholder 3"/>
          <p:cNvSpPr>
            <a:spLocks noGrp="1"/>
          </p:cNvSpPr>
          <p:nvPr>
            <p:ph type="sldNum" sz="quarter" idx="10"/>
          </p:nvPr>
        </p:nvSpPr>
        <p:spPr/>
        <p:txBody>
          <a:bodyPr/>
          <a:lstStyle/>
          <a:p>
            <a:fld id="{6BFEA448-15F0-4CF8-BB08-0E1E198E2EAF}" type="slidenum">
              <a:rPr lang="en-US" smtClean="0"/>
              <a:t>9</a:t>
            </a:fld>
            <a:endParaRPr lang="en-US" dirty="0"/>
          </a:p>
        </p:txBody>
      </p:sp>
    </p:spTree>
    <p:extLst>
      <p:ext uri="{BB962C8B-B14F-4D97-AF65-F5344CB8AC3E}">
        <p14:creationId xmlns:p14="http://schemas.microsoft.com/office/powerpoint/2010/main" val="327318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502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846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itime Map Slide">
    <p:spTree>
      <p:nvGrpSpPr>
        <p:cNvPr id="1" name=""/>
        <p:cNvGrpSpPr/>
        <p:nvPr/>
      </p:nvGrpSpPr>
      <p:grpSpPr>
        <a:xfrm>
          <a:off x="0" y="0"/>
          <a:ext cx="0" cy="0"/>
          <a:chOff x="0" y="0"/>
          <a:chExt cx="0" cy="0"/>
        </a:xfrm>
      </p:grpSpPr>
      <p:sp>
        <p:nvSpPr>
          <p:cNvPr id="11" name="Rectangle 10"/>
          <p:cNvSpPr/>
          <p:nvPr userDrawn="1"/>
        </p:nvSpPr>
        <p:spPr bwMode="auto">
          <a:xfrm>
            <a:off x="8602722" y="3191856"/>
            <a:ext cx="536252" cy="149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2" name="TextBox 210"/>
          <p:cNvSpPr txBox="1">
            <a:spLocks noChangeArrowheads="1"/>
          </p:cNvSpPr>
          <p:nvPr userDrawn="1"/>
        </p:nvSpPr>
        <p:spPr bwMode="auto">
          <a:xfrm>
            <a:off x="8540370" y="3180134"/>
            <a:ext cx="660616"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Yokosuka</a:t>
            </a:r>
          </a:p>
        </p:txBody>
      </p:sp>
      <p:sp>
        <p:nvSpPr>
          <p:cNvPr id="6" name="Rectangle 5"/>
          <p:cNvSpPr/>
          <p:nvPr userDrawn="1"/>
        </p:nvSpPr>
        <p:spPr bwMode="auto">
          <a:xfrm>
            <a:off x="1612357" y="2816458"/>
            <a:ext cx="525410" cy="13335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cxnSp>
        <p:nvCxnSpPr>
          <p:cNvPr id="4" name="Straight Connector 3"/>
          <p:cNvCxnSpPr/>
          <p:nvPr userDrawn="1"/>
        </p:nvCxnSpPr>
        <p:spPr bwMode="auto">
          <a:xfrm>
            <a:off x="1207075" y="3060360"/>
            <a:ext cx="1015236" cy="149196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bwMode="auto">
          <a:xfrm>
            <a:off x="1332924" y="3455403"/>
            <a:ext cx="521542" cy="153900"/>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6" name="TextBox 210"/>
          <p:cNvSpPr txBox="1">
            <a:spLocks noChangeArrowheads="1"/>
          </p:cNvSpPr>
          <p:nvPr userDrawn="1"/>
        </p:nvSpPr>
        <p:spPr bwMode="auto">
          <a:xfrm>
            <a:off x="1289061" y="3444563"/>
            <a:ext cx="60040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San Diego</a:t>
            </a:r>
          </a:p>
        </p:txBody>
      </p:sp>
      <p:sp>
        <p:nvSpPr>
          <p:cNvPr id="15" name="TextBox 210"/>
          <p:cNvSpPr txBox="1">
            <a:spLocks noChangeArrowheads="1"/>
          </p:cNvSpPr>
          <p:nvPr userDrawn="1"/>
        </p:nvSpPr>
        <p:spPr bwMode="auto">
          <a:xfrm>
            <a:off x="1525361" y="2795379"/>
            <a:ext cx="696950"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25" b="1" dirty="0">
                <a:solidFill>
                  <a:schemeClr val="bg1"/>
                </a:solidFill>
                <a:latin typeface="Arial" panose="020B0604020202020204" pitchFamily="34" charset="0"/>
                <a:cs typeface="Arial" panose="020B0604020202020204" pitchFamily="34" charset="0"/>
              </a:rPr>
              <a:t>Puget Sound</a:t>
            </a:r>
          </a:p>
        </p:txBody>
      </p:sp>
      <p:cxnSp>
        <p:nvCxnSpPr>
          <p:cNvPr id="7" name="Straight Connector 6"/>
          <p:cNvCxnSpPr/>
          <p:nvPr userDrawn="1"/>
        </p:nvCxnSpPr>
        <p:spPr bwMode="auto">
          <a:xfrm>
            <a:off x="3884194" y="2193734"/>
            <a:ext cx="0" cy="1803164"/>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auto">
          <a:xfrm>
            <a:off x="3030730" y="3637234"/>
            <a:ext cx="548383" cy="13488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 name="Rectangle 8"/>
          <p:cNvSpPr/>
          <p:nvPr userDrawn="1"/>
        </p:nvSpPr>
        <p:spPr bwMode="auto">
          <a:xfrm>
            <a:off x="3233360" y="3220427"/>
            <a:ext cx="623715" cy="13274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 name="Rectangle 9"/>
          <p:cNvSpPr/>
          <p:nvPr userDrawn="1"/>
        </p:nvSpPr>
        <p:spPr bwMode="auto">
          <a:xfrm>
            <a:off x="3179766" y="3421827"/>
            <a:ext cx="748969" cy="14561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3" name="TextBox 210"/>
          <p:cNvSpPr txBox="1">
            <a:spLocks noChangeArrowheads="1"/>
          </p:cNvSpPr>
          <p:nvPr userDrawn="1"/>
        </p:nvSpPr>
        <p:spPr bwMode="auto">
          <a:xfrm>
            <a:off x="2978559" y="3616478"/>
            <a:ext cx="63205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Jacksonville</a:t>
            </a:r>
          </a:p>
        </p:txBody>
      </p:sp>
      <p:sp>
        <p:nvSpPr>
          <p:cNvPr id="14" name="TextBox 210"/>
          <p:cNvSpPr txBox="1">
            <a:spLocks noChangeArrowheads="1"/>
          </p:cNvSpPr>
          <p:nvPr userDrawn="1"/>
        </p:nvSpPr>
        <p:spPr bwMode="auto">
          <a:xfrm>
            <a:off x="3106599" y="3407553"/>
            <a:ext cx="888368"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Norfolk/VA. Beach</a:t>
            </a:r>
          </a:p>
        </p:txBody>
      </p:sp>
      <p:sp>
        <p:nvSpPr>
          <p:cNvPr id="84" name="TextBox 210"/>
          <p:cNvSpPr txBox="1">
            <a:spLocks noChangeArrowheads="1"/>
          </p:cNvSpPr>
          <p:nvPr userDrawn="1"/>
        </p:nvSpPr>
        <p:spPr bwMode="auto">
          <a:xfrm>
            <a:off x="3156608" y="3195777"/>
            <a:ext cx="768362"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Philadelphia</a:t>
            </a:r>
          </a:p>
        </p:txBody>
      </p:sp>
      <p:sp>
        <p:nvSpPr>
          <p:cNvPr id="2" name="Rectangle 1"/>
          <p:cNvSpPr/>
          <p:nvPr userDrawn="1"/>
        </p:nvSpPr>
        <p:spPr bwMode="auto">
          <a:xfrm>
            <a:off x="5144202" y="3523848"/>
            <a:ext cx="430296" cy="13712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90" name="TextBox 210"/>
          <p:cNvSpPr txBox="1">
            <a:spLocks noChangeArrowheads="1"/>
          </p:cNvSpPr>
          <p:nvPr userDrawn="1"/>
        </p:nvSpPr>
        <p:spPr bwMode="auto">
          <a:xfrm>
            <a:off x="5066240" y="3501771"/>
            <a:ext cx="582979"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Sigonella</a:t>
            </a:r>
          </a:p>
        </p:txBody>
      </p:sp>
      <p:sp>
        <p:nvSpPr>
          <p:cNvPr id="273" name="5-Point Star 272"/>
          <p:cNvSpPr/>
          <p:nvPr userDrawn="1"/>
        </p:nvSpPr>
        <p:spPr bwMode="auto">
          <a:xfrm>
            <a:off x="6161298" y="375512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7" name="Oval 266"/>
          <p:cNvSpPr/>
          <p:nvPr userDrawn="1"/>
        </p:nvSpPr>
        <p:spPr bwMode="auto">
          <a:xfrm>
            <a:off x="1999457" y="347578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6" name="Oval 265"/>
          <p:cNvSpPr/>
          <p:nvPr userDrawn="1"/>
        </p:nvSpPr>
        <p:spPr bwMode="auto">
          <a:xfrm>
            <a:off x="2098181" y="3483469"/>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1" name="Rectangle 130"/>
          <p:cNvSpPr/>
          <p:nvPr userDrawn="1"/>
        </p:nvSpPr>
        <p:spPr>
          <a:xfrm>
            <a:off x="1" y="6523023"/>
            <a:ext cx="9144000" cy="269433"/>
          </a:xfrm>
          <a:prstGeom prst="rect">
            <a:avLst/>
          </a:prstGeom>
          <a:gradFill flip="none" rotWithShape="1">
            <a:gsLst>
              <a:gs pos="17000">
                <a:srgbClr val="B5CACA"/>
              </a:gs>
              <a:gs pos="77000">
                <a:srgbClr val="12284B"/>
              </a:gs>
            </a:gsLst>
            <a:lin ang="0" scaled="0"/>
            <a:tileRect/>
          </a:gradFill>
        </p:spPr>
        <p:txBody>
          <a:bodyPr wrap="square">
            <a:spAutoFit/>
          </a:bodyPr>
          <a:lstStyle/>
          <a:p>
            <a:pPr algn="ctr">
              <a:lnSpc>
                <a:spcPts val="1500"/>
              </a:lnSpc>
              <a:spcBef>
                <a:spcPct val="20000"/>
              </a:spcBef>
              <a:buClr>
                <a:srgbClr val="003399"/>
              </a:buClr>
              <a:defRPr/>
            </a:pPr>
            <a:r>
              <a:rPr lang="en-US" sz="1125" b="1" dirty="0" smtClean="0">
                <a:solidFill>
                  <a:schemeClr val="bg1"/>
                </a:solidFill>
                <a:latin typeface="Arial" panose="020B0604020202020204" pitchFamily="34" charset="0"/>
                <a:cs typeface="Arial" panose="020B0604020202020204" pitchFamily="34" charset="0"/>
              </a:rPr>
              <a:t>NAVSUP is a Fleet-Focused Organization with Global Reach </a:t>
            </a:r>
            <a:endParaRPr lang="en-US" sz="1125" b="1" dirty="0">
              <a:solidFill>
                <a:schemeClr val="bg1"/>
              </a:solidFill>
              <a:latin typeface="Arial" panose="020B0604020202020204" pitchFamily="34" charset="0"/>
              <a:cs typeface="Arial" panose="020B0604020202020204" pitchFamily="34" charset="0"/>
            </a:endParaRPr>
          </a:p>
        </p:txBody>
      </p:sp>
      <p:sp>
        <p:nvSpPr>
          <p:cNvPr id="3" name="Rectangle 2"/>
          <p:cNvSpPr/>
          <p:nvPr userDrawn="1"/>
        </p:nvSpPr>
        <p:spPr bwMode="auto">
          <a:xfrm>
            <a:off x="656595" y="4363437"/>
            <a:ext cx="603069" cy="17514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grpSp>
        <p:nvGrpSpPr>
          <p:cNvPr id="17" name="Group 16"/>
          <p:cNvGrpSpPr/>
          <p:nvPr userDrawn="1"/>
        </p:nvGrpSpPr>
        <p:grpSpPr>
          <a:xfrm>
            <a:off x="2402106" y="2918237"/>
            <a:ext cx="844013" cy="178960"/>
            <a:chOff x="3080539" y="2744334"/>
            <a:chExt cx="695323" cy="168768"/>
          </a:xfrm>
        </p:grpSpPr>
        <p:sp>
          <p:nvSpPr>
            <p:cNvPr id="18" name="Rectangle 17"/>
            <p:cNvSpPr/>
            <p:nvPr/>
          </p:nvSpPr>
          <p:spPr bwMode="auto">
            <a:xfrm>
              <a:off x="3146715" y="2767084"/>
              <a:ext cx="564426" cy="1285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9" name="TextBox 210"/>
            <p:cNvSpPr txBox="1">
              <a:spLocks noChangeArrowheads="1"/>
            </p:cNvSpPr>
            <p:nvPr/>
          </p:nvSpPr>
          <p:spPr bwMode="auto">
            <a:xfrm>
              <a:off x="3080539" y="2744334"/>
              <a:ext cx="695323" cy="16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smtClean="0">
                  <a:solidFill>
                    <a:schemeClr val="bg1"/>
                  </a:solidFill>
                  <a:latin typeface="Arial" panose="020B0604020202020204" pitchFamily="34" charset="0"/>
                  <a:cs typeface="Arial" panose="020B0604020202020204" pitchFamily="34" charset="0"/>
                </a:rPr>
                <a:t>Mechanicsburg</a:t>
              </a:r>
              <a:endParaRPr lang="en-US" sz="563"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userDrawn="1"/>
        </p:nvCxnSpPr>
        <p:spPr bwMode="auto">
          <a:xfrm>
            <a:off x="2984971" y="3916037"/>
            <a:ext cx="152627" cy="77707"/>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365187" y="4493539"/>
            <a:ext cx="0" cy="8433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822889" y="3906349"/>
            <a:ext cx="166599"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bwMode="auto">
          <a:xfrm>
            <a:off x="8122635" y="4002425"/>
            <a:ext cx="993165" cy="276999"/>
          </a:xfrm>
          <a:prstGeom prst="rect">
            <a:avLst/>
          </a:prstGeom>
          <a:noFill/>
        </p:spPr>
        <p:txBody>
          <a:bodyPr wrap="square">
            <a:spAutoFit/>
          </a:bodyPr>
          <a:lstStyle/>
          <a:p>
            <a:pPr algn="ctr">
              <a:defRPr/>
            </a:pPr>
            <a:r>
              <a:rPr lang="en-US" sz="1200" b="1" dirty="0">
                <a:solidFill>
                  <a:srgbClr val="002C76"/>
                </a:solidFill>
                <a:latin typeface="Agency FB" panose="020B0503020202020204" pitchFamily="34" charset="0"/>
              </a:rPr>
              <a:t>USPACOM</a:t>
            </a:r>
          </a:p>
        </p:txBody>
      </p:sp>
      <p:sp>
        <p:nvSpPr>
          <p:cNvPr id="25" name="Line 40"/>
          <p:cNvSpPr>
            <a:spLocks noChangeShapeType="1"/>
          </p:cNvSpPr>
          <p:nvPr userDrawn="1"/>
        </p:nvSpPr>
        <p:spPr bwMode="auto">
          <a:xfrm flipH="1">
            <a:off x="2020271" y="5668829"/>
            <a:ext cx="512600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grpSp>
        <p:nvGrpSpPr>
          <p:cNvPr id="26" name="Group 25"/>
          <p:cNvGrpSpPr/>
          <p:nvPr userDrawn="1"/>
        </p:nvGrpSpPr>
        <p:grpSpPr>
          <a:xfrm>
            <a:off x="2020271" y="5466937"/>
            <a:ext cx="5126006" cy="405075"/>
            <a:chOff x="1169695" y="5462326"/>
            <a:chExt cx="6834674" cy="405075"/>
          </a:xfrm>
        </p:grpSpPr>
        <p:sp>
          <p:nvSpPr>
            <p:cNvPr id="27" name="Line 43"/>
            <p:cNvSpPr>
              <a:spLocks noChangeShapeType="1"/>
            </p:cNvSpPr>
            <p:nvPr/>
          </p:nvSpPr>
          <p:spPr bwMode="auto">
            <a:xfrm flipH="1">
              <a:off x="4559300" y="5462326"/>
              <a:ext cx="0" cy="1969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grpSp>
          <p:nvGrpSpPr>
            <p:cNvPr id="28" name="Group 126"/>
            <p:cNvGrpSpPr>
              <a:grpSpLocks/>
            </p:cNvGrpSpPr>
            <p:nvPr/>
          </p:nvGrpSpPr>
          <p:grpSpPr bwMode="auto">
            <a:xfrm>
              <a:off x="1169695" y="5664220"/>
              <a:ext cx="6834674" cy="203181"/>
              <a:chOff x="1045737" y="3605395"/>
              <a:chExt cx="6746489" cy="314506"/>
            </a:xfrm>
          </p:grpSpPr>
          <p:sp>
            <p:nvSpPr>
              <p:cNvPr id="29" name="Line 43"/>
              <p:cNvSpPr>
                <a:spLocks noChangeShapeType="1"/>
              </p:cNvSpPr>
              <p:nvPr/>
            </p:nvSpPr>
            <p:spPr bwMode="auto">
              <a:xfrm flipH="1">
                <a:off x="1045737" y="3605395"/>
                <a:ext cx="0" cy="3048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30" name="Line 43"/>
              <p:cNvSpPr>
                <a:spLocks noChangeShapeType="1"/>
              </p:cNvSpPr>
              <p:nvPr/>
            </p:nvSpPr>
            <p:spPr bwMode="auto">
              <a:xfrm flipH="1">
                <a:off x="3284070"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31" name="Line 43"/>
              <p:cNvSpPr>
                <a:spLocks noChangeShapeType="1"/>
              </p:cNvSpPr>
              <p:nvPr/>
            </p:nvSpPr>
            <p:spPr bwMode="auto">
              <a:xfrm flipH="1">
                <a:off x="5512808" y="3615102"/>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sp>
            <p:nvSpPr>
              <p:cNvPr id="32" name="Line 43"/>
              <p:cNvSpPr>
                <a:spLocks noChangeShapeType="1"/>
              </p:cNvSpPr>
              <p:nvPr/>
            </p:nvSpPr>
            <p:spPr bwMode="auto">
              <a:xfrm flipH="1">
                <a:off x="7792226" y="3605395"/>
                <a:ext cx="0" cy="30479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350" dirty="0"/>
              </a:p>
            </p:txBody>
          </p:sp>
        </p:grpSp>
      </p:grpSp>
      <p:sp>
        <p:nvSpPr>
          <p:cNvPr id="33" name="Rounded Rectangle 32"/>
          <p:cNvSpPr/>
          <p:nvPr userDrawn="1"/>
        </p:nvSpPr>
        <p:spPr bwMode="auto">
          <a:xfrm>
            <a:off x="1264202" y="5808387"/>
            <a:ext cx="1508760" cy="525098"/>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Weapon Systems Support</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(WSS)</a:t>
            </a:r>
          </a:p>
        </p:txBody>
      </p:sp>
      <p:sp>
        <p:nvSpPr>
          <p:cNvPr id="34" name="Rounded Rectangle 33"/>
          <p:cNvSpPr/>
          <p:nvPr userDrawn="1"/>
        </p:nvSpPr>
        <p:spPr bwMode="auto">
          <a:xfrm>
            <a:off x="2957351"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Fleet Logistics Centers</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(FLC)</a:t>
            </a:r>
          </a:p>
        </p:txBody>
      </p:sp>
      <p:sp>
        <p:nvSpPr>
          <p:cNvPr id="35" name="Rounded Rectangle 34"/>
          <p:cNvSpPr/>
          <p:nvPr userDrawn="1"/>
        </p:nvSpPr>
        <p:spPr bwMode="auto">
          <a:xfrm>
            <a:off x="4650500" y="5808387"/>
            <a:ext cx="1547519" cy="525096"/>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NAVSUP</a:t>
            </a:r>
            <a:r>
              <a:rPr lang="en-US" sz="825" b="1" dirty="0">
                <a:solidFill>
                  <a:schemeClr val="bg1"/>
                </a:solidFill>
                <a:latin typeface="Helvetica" pitchFamily="34" charset="0"/>
                <a:cs typeface="Helvetica" pitchFamily="34" charset="0"/>
              </a:rPr>
              <a:t> </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Business Systems </a:t>
            </a:r>
            <a:r>
              <a:rPr lang="en-US" sz="825" b="1" dirty="0" smtClean="0">
                <a:solidFill>
                  <a:schemeClr val="bg1"/>
                </a:solidFill>
                <a:latin typeface="Arial" panose="020B0604020202020204" pitchFamily="34" charset="0"/>
                <a:cs typeface="Arial" panose="020B0604020202020204" pitchFamily="34" charset="0"/>
              </a:rPr>
              <a:t>Center </a:t>
            </a:r>
          </a:p>
          <a:p>
            <a:pPr algn="ctr" eaLnBrk="0" hangingPunct="0">
              <a:lnSpc>
                <a:spcPct val="90000"/>
              </a:lnSpc>
              <a:defRPr/>
            </a:pPr>
            <a:r>
              <a:rPr lang="en-US" sz="825" b="1" dirty="0" smtClean="0">
                <a:solidFill>
                  <a:schemeClr val="bg1"/>
                </a:solidFill>
                <a:latin typeface="Arial" panose="020B0604020202020204" pitchFamily="34" charset="0"/>
                <a:cs typeface="Arial" panose="020B0604020202020204" pitchFamily="34" charset="0"/>
              </a:rPr>
              <a:t>(BSC)</a:t>
            </a:r>
            <a:endParaRPr lang="en-US" sz="825" b="1" dirty="0">
              <a:solidFill>
                <a:schemeClr val="bg1"/>
              </a:solidFill>
              <a:latin typeface="Arial" panose="020B0604020202020204" pitchFamily="34" charset="0"/>
              <a:cs typeface="Arial" panose="020B0604020202020204" pitchFamily="34" charset="0"/>
            </a:endParaRPr>
          </a:p>
        </p:txBody>
      </p:sp>
      <p:sp>
        <p:nvSpPr>
          <p:cNvPr id="36" name="Rounded Rectangle 35"/>
          <p:cNvSpPr/>
          <p:nvPr userDrawn="1"/>
        </p:nvSpPr>
        <p:spPr bwMode="auto">
          <a:xfrm>
            <a:off x="6343650" y="5808389"/>
            <a:ext cx="1508760" cy="525097"/>
          </a:xfrm>
          <a:prstGeom prst="roundRect">
            <a:avLst/>
          </a:prstGeom>
          <a:solidFill>
            <a:schemeClr val="accent5">
              <a:lumMod val="75000"/>
            </a:schemeClr>
          </a:solidFill>
          <a:ln w="12700">
            <a:solidFill>
              <a:srgbClr val="61A1D5"/>
            </a:solid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Navy Exchange Service Command</a:t>
            </a:r>
          </a:p>
          <a:p>
            <a:pPr algn="ctr" eaLnBrk="0" hangingPunct="0">
              <a:lnSpc>
                <a:spcPct val="90000"/>
              </a:lnSpc>
              <a:defRPr/>
            </a:pPr>
            <a:r>
              <a:rPr lang="en-US" sz="825" b="1" dirty="0">
                <a:solidFill>
                  <a:schemeClr val="bg1"/>
                </a:solidFill>
                <a:latin typeface="Arial" panose="020B0604020202020204" pitchFamily="34" charset="0"/>
                <a:cs typeface="Arial" panose="020B0604020202020204" pitchFamily="34" charset="0"/>
              </a:rPr>
              <a:t>(NEXCOM)</a:t>
            </a:r>
          </a:p>
        </p:txBody>
      </p:sp>
      <p:sp>
        <p:nvSpPr>
          <p:cNvPr id="37" name="Rounded Rectangle 36"/>
          <p:cNvSpPr/>
          <p:nvPr userDrawn="1"/>
        </p:nvSpPr>
        <p:spPr bwMode="auto">
          <a:xfrm>
            <a:off x="3200400" y="5201883"/>
            <a:ext cx="2732979" cy="309562"/>
          </a:xfrm>
          <a:prstGeom prst="roundRect">
            <a:avLst/>
          </a:prstGeom>
          <a:solidFill>
            <a:srgbClr val="12284B"/>
          </a:solidFill>
          <a:ln w="0">
            <a:noFill/>
          </a:ln>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defRPr/>
            </a:pPr>
            <a:r>
              <a:rPr lang="en-US" sz="1200" b="1" dirty="0">
                <a:solidFill>
                  <a:schemeClr val="bg1"/>
                </a:solidFill>
                <a:latin typeface="Arial" panose="020B0604020202020204" pitchFamily="34" charset="0"/>
                <a:cs typeface="Arial" panose="020B0604020202020204" pitchFamily="34" charset="0"/>
              </a:rPr>
              <a:t>Naval Supply Systems Command</a:t>
            </a:r>
            <a:endParaRPr lang="en-US" sz="1200" dirty="0">
              <a:solidFill>
                <a:schemeClr val="bg1"/>
              </a:solidFill>
              <a:latin typeface="Arial" panose="020B0604020202020204" pitchFamily="34" charset="0"/>
              <a:cs typeface="Arial" panose="020B0604020202020204" pitchFamily="34" charset="0"/>
            </a:endParaRPr>
          </a:p>
        </p:txBody>
      </p:sp>
      <p:cxnSp>
        <p:nvCxnSpPr>
          <p:cNvPr id="38" name="Elbow Connector 37"/>
          <p:cNvCxnSpPr/>
          <p:nvPr userDrawn="1"/>
        </p:nvCxnSpPr>
        <p:spPr>
          <a:xfrm flipV="1">
            <a:off x="3344427" y="3993744"/>
            <a:ext cx="1172452" cy="125072"/>
          </a:xfrm>
          <a:prstGeom prst="bentConnector3">
            <a:avLst>
              <a:gd name="adj1" fmla="val 1837"/>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594547" y="3847764"/>
            <a:ext cx="0" cy="171658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userDrawn="1"/>
        </p:nvSpPr>
        <p:spPr bwMode="auto">
          <a:xfrm>
            <a:off x="1899556" y="305054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42" name="TextBox 210"/>
          <p:cNvSpPr txBox="1">
            <a:spLocks noChangeArrowheads="1"/>
          </p:cNvSpPr>
          <p:nvPr userDrawn="1"/>
        </p:nvSpPr>
        <p:spPr bwMode="auto">
          <a:xfrm>
            <a:off x="553164" y="4358281"/>
            <a:ext cx="804430" cy="17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Pearl Harbor</a:t>
            </a:r>
          </a:p>
        </p:txBody>
      </p:sp>
      <p:sp>
        <p:nvSpPr>
          <p:cNvPr id="43" name="5-Point Star 42"/>
          <p:cNvSpPr/>
          <p:nvPr userDrawn="1"/>
        </p:nvSpPr>
        <p:spPr bwMode="auto">
          <a:xfrm>
            <a:off x="854678" y="413116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44" name="TextBox 43"/>
          <p:cNvSpPr txBox="1"/>
          <p:nvPr userDrawn="1"/>
        </p:nvSpPr>
        <p:spPr bwMode="auto">
          <a:xfrm>
            <a:off x="2745060" y="4848413"/>
            <a:ext cx="1535408"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USSOUTHCOM</a:t>
            </a:r>
          </a:p>
        </p:txBody>
      </p:sp>
      <p:sp>
        <p:nvSpPr>
          <p:cNvPr id="45" name="TextBox 44"/>
          <p:cNvSpPr txBox="1"/>
          <p:nvPr userDrawn="1"/>
        </p:nvSpPr>
        <p:spPr bwMode="auto">
          <a:xfrm>
            <a:off x="529521" y="5336856"/>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USPACOM</a:t>
            </a:r>
          </a:p>
        </p:txBody>
      </p:sp>
      <p:sp>
        <p:nvSpPr>
          <p:cNvPr id="46" name="TextBox 45"/>
          <p:cNvSpPr txBox="1"/>
          <p:nvPr userDrawn="1"/>
        </p:nvSpPr>
        <p:spPr bwMode="auto">
          <a:xfrm>
            <a:off x="4425643" y="1428429"/>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USEUCOM</a:t>
            </a:r>
            <a:endParaRPr lang="en-US" sz="1050" b="1" dirty="0">
              <a:solidFill>
                <a:srgbClr val="002C76"/>
              </a:solidFill>
              <a:latin typeface="Agency FB" panose="020B0503020202020204" pitchFamily="34" charset="0"/>
            </a:endParaRPr>
          </a:p>
        </p:txBody>
      </p:sp>
      <p:sp>
        <p:nvSpPr>
          <p:cNvPr id="47" name="TextBox 46"/>
          <p:cNvSpPr txBox="1"/>
          <p:nvPr userDrawn="1"/>
        </p:nvSpPr>
        <p:spPr bwMode="auto">
          <a:xfrm>
            <a:off x="4691092" y="422079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USAFRICOM</a:t>
            </a:r>
            <a:endParaRPr lang="en-US" sz="1050" b="1" dirty="0">
              <a:solidFill>
                <a:srgbClr val="002C76"/>
              </a:solidFill>
              <a:latin typeface="Agency FB" panose="020B0503020202020204" pitchFamily="34" charset="0"/>
            </a:endParaRPr>
          </a:p>
        </p:txBody>
      </p:sp>
      <p:cxnSp>
        <p:nvCxnSpPr>
          <p:cNvPr id="48" name="Straight Connector 47"/>
          <p:cNvCxnSpPr/>
          <p:nvPr userDrawn="1"/>
        </p:nvCxnSpPr>
        <p:spPr bwMode="auto">
          <a:xfrm flipV="1">
            <a:off x="6695474" y="1284269"/>
            <a:ext cx="0" cy="309696"/>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bwMode="auto">
          <a:xfrm>
            <a:off x="2637770" y="4543091"/>
            <a:ext cx="0" cy="1065765"/>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bwMode="auto">
          <a:xfrm>
            <a:off x="4227293" y="3994238"/>
            <a:ext cx="0" cy="51773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userDrawn="1"/>
        </p:nvCxnSpPr>
        <p:spPr bwMode="auto">
          <a:xfrm>
            <a:off x="1" y="3065266"/>
            <a:ext cx="121135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bwMode="auto">
          <a:xfrm>
            <a:off x="2206594" y="4552327"/>
            <a:ext cx="428507"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3" name="Oval 52"/>
          <p:cNvSpPr/>
          <p:nvPr userDrawn="1"/>
        </p:nvSpPr>
        <p:spPr bwMode="auto">
          <a:xfrm>
            <a:off x="1863325" y="29810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4" name="Oval 53"/>
          <p:cNvSpPr/>
          <p:nvPr userDrawn="1"/>
        </p:nvSpPr>
        <p:spPr bwMode="auto">
          <a:xfrm>
            <a:off x="1799391" y="301019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0" name="Oval 59"/>
          <p:cNvSpPr/>
          <p:nvPr userDrawn="1"/>
        </p:nvSpPr>
        <p:spPr bwMode="auto">
          <a:xfrm>
            <a:off x="1924140" y="3469065"/>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2" name="Oval 61"/>
          <p:cNvSpPr/>
          <p:nvPr userDrawn="1"/>
        </p:nvSpPr>
        <p:spPr bwMode="auto">
          <a:xfrm>
            <a:off x="2511284" y="366834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3" name="Oval 62"/>
          <p:cNvSpPr/>
          <p:nvPr userDrawn="1"/>
        </p:nvSpPr>
        <p:spPr bwMode="auto">
          <a:xfrm>
            <a:off x="2524801" y="36223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4" name="Oval 63"/>
          <p:cNvSpPr/>
          <p:nvPr userDrawn="1"/>
        </p:nvSpPr>
        <p:spPr bwMode="auto">
          <a:xfrm>
            <a:off x="2529877" y="35858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5" name="Oval 64"/>
          <p:cNvSpPr/>
          <p:nvPr userDrawn="1"/>
        </p:nvSpPr>
        <p:spPr bwMode="auto">
          <a:xfrm>
            <a:off x="2577408" y="360934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6" name="Oval 65"/>
          <p:cNvSpPr/>
          <p:nvPr userDrawn="1"/>
        </p:nvSpPr>
        <p:spPr bwMode="auto">
          <a:xfrm>
            <a:off x="2607815" y="3570697"/>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7" name="Oval 66"/>
          <p:cNvSpPr/>
          <p:nvPr userDrawn="1"/>
        </p:nvSpPr>
        <p:spPr bwMode="auto">
          <a:xfrm>
            <a:off x="2623344" y="362215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8" name="Oval 67"/>
          <p:cNvSpPr/>
          <p:nvPr userDrawn="1"/>
        </p:nvSpPr>
        <p:spPr bwMode="auto">
          <a:xfrm>
            <a:off x="2811679" y="3590094"/>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9" name="Oval 68"/>
          <p:cNvSpPr/>
          <p:nvPr userDrawn="1"/>
        </p:nvSpPr>
        <p:spPr bwMode="auto">
          <a:xfrm>
            <a:off x="2769732" y="35883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1" name="Oval 70"/>
          <p:cNvSpPr/>
          <p:nvPr userDrawn="1"/>
        </p:nvSpPr>
        <p:spPr bwMode="auto">
          <a:xfrm>
            <a:off x="3001409" y="348237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2" name="Oval 71"/>
          <p:cNvSpPr/>
          <p:nvPr userDrawn="1"/>
        </p:nvSpPr>
        <p:spPr bwMode="auto">
          <a:xfrm>
            <a:off x="2974791" y="344279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3" name="Oval 72"/>
          <p:cNvSpPr/>
          <p:nvPr userDrawn="1"/>
        </p:nvSpPr>
        <p:spPr bwMode="auto">
          <a:xfrm>
            <a:off x="2911684" y="3272321"/>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4" name="Oval 73"/>
          <p:cNvSpPr/>
          <p:nvPr userDrawn="1"/>
        </p:nvSpPr>
        <p:spPr bwMode="auto">
          <a:xfrm>
            <a:off x="2958467" y="3318580"/>
            <a:ext cx="60813"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5" name="Oval 74"/>
          <p:cNvSpPr/>
          <p:nvPr userDrawn="1"/>
        </p:nvSpPr>
        <p:spPr bwMode="auto">
          <a:xfrm>
            <a:off x="2934553" y="33658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6" name="Oval 75"/>
          <p:cNvSpPr/>
          <p:nvPr userDrawn="1"/>
        </p:nvSpPr>
        <p:spPr bwMode="auto">
          <a:xfrm>
            <a:off x="2970187" y="336791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7" name="Oval 76"/>
          <p:cNvSpPr/>
          <p:nvPr userDrawn="1"/>
        </p:nvSpPr>
        <p:spPr bwMode="auto">
          <a:xfrm>
            <a:off x="2989876" y="329156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8" name="Oval 77"/>
          <p:cNvSpPr/>
          <p:nvPr userDrawn="1"/>
        </p:nvSpPr>
        <p:spPr bwMode="auto">
          <a:xfrm>
            <a:off x="3020739" y="325922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79" name="Oval 78"/>
          <p:cNvSpPr/>
          <p:nvPr userDrawn="1"/>
        </p:nvSpPr>
        <p:spPr bwMode="auto">
          <a:xfrm>
            <a:off x="3060915" y="341193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2" name="Oval 81"/>
          <p:cNvSpPr/>
          <p:nvPr userDrawn="1"/>
        </p:nvSpPr>
        <p:spPr bwMode="auto">
          <a:xfrm>
            <a:off x="2850582" y="3821128"/>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3" name="Oval 82"/>
          <p:cNvSpPr/>
          <p:nvPr userDrawn="1"/>
        </p:nvSpPr>
        <p:spPr bwMode="auto">
          <a:xfrm>
            <a:off x="3164764" y="3142380"/>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5" name="Oval 84"/>
          <p:cNvSpPr/>
          <p:nvPr userDrawn="1"/>
        </p:nvSpPr>
        <p:spPr bwMode="auto">
          <a:xfrm>
            <a:off x="4857840" y="283841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6" name="Oval 85"/>
          <p:cNvSpPr/>
          <p:nvPr userDrawn="1"/>
        </p:nvSpPr>
        <p:spPr bwMode="auto">
          <a:xfrm>
            <a:off x="4920192" y="281645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7" name="Oval 86"/>
          <p:cNvSpPr/>
          <p:nvPr userDrawn="1"/>
        </p:nvSpPr>
        <p:spPr bwMode="auto">
          <a:xfrm>
            <a:off x="4793313" y="340869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8" name="Oval 87"/>
          <p:cNvSpPr/>
          <p:nvPr userDrawn="1"/>
        </p:nvSpPr>
        <p:spPr bwMode="auto">
          <a:xfrm>
            <a:off x="4862197" y="329156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89" name="Oval 88"/>
          <p:cNvSpPr/>
          <p:nvPr userDrawn="1"/>
        </p:nvSpPr>
        <p:spPr bwMode="auto">
          <a:xfrm>
            <a:off x="4723131" y="335025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1" name="Oval 90"/>
          <p:cNvSpPr/>
          <p:nvPr userDrawn="1"/>
        </p:nvSpPr>
        <p:spPr bwMode="auto">
          <a:xfrm>
            <a:off x="5281183" y="328138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2" name="Oval 91"/>
          <p:cNvSpPr/>
          <p:nvPr userDrawn="1"/>
        </p:nvSpPr>
        <p:spPr bwMode="auto">
          <a:xfrm>
            <a:off x="5259067" y="323341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3" name="Oval 92"/>
          <p:cNvSpPr/>
          <p:nvPr userDrawn="1"/>
        </p:nvSpPr>
        <p:spPr bwMode="auto">
          <a:xfrm>
            <a:off x="5220370" y="31622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5" name="Oval 94"/>
          <p:cNvSpPr/>
          <p:nvPr userDrawn="1"/>
        </p:nvSpPr>
        <p:spPr bwMode="auto">
          <a:xfrm>
            <a:off x="5165910" y="328336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6" name="Oval 95"/>
          <p:cNvSpPr/>
          <p:nvPr userDrawn="1"/>
        </p:nvSpPr>
        <p:spPr bwMode="auto">
          <a:xfrm>
            <a:off x="5446936" y="3275697"/>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97" name="Oval 96"/>
          <p:cNvSpPr/>
          <p:nvPr userDrawn="1"/>
        </p:nvSpPr>
        <p:spPr bwMode="auto">
          <a:xfrm>
            <a:off x="5473747" y="330371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nvGrpSpPr>
          <p:cNvPr id="98" name="Group 97"/>
          <p:cNvGrpSpPr/>
          <p:nvPr userDrawn="1"/>
        </p:nvGrpSpPr>
        <p:grpSpPr>
          <a:xfrm>
            <a:off x="6010910" y="3931346"/>
            <a:ext cx="480969" cy="178960"/>
            <a:chOff x="3115574" y="2769303"/>
            <a:chExt cx="506240" cy="172577"/>
          </a:xfrm>
        </p:grpSpPr>
        <p:sp>
          <p:nvSpPr>
            <p:cNvPr id="99" name="Rectangle 98"/>
            <p:cNvSpPr/>
            <p:nvPr/>
          </p:nvSpPr>
          <p:spPr bwMode="auto">
            <a:xfrm>
              <a:off x="3144048" y="2791871"/>
              <a:ext cx="451445" cy="12858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b="1" dirty="0"/>
            </a:p>
          </p:txBody>
        </p:sp>
        <p:sp>
          <p:nvSpPr>
            <p:cNvPr id="100" name="TextBox 210"/>
            <p:cNvSpPr txBox="1">
              <a:spLocks noChangeArrowheads="1"/>
            </p:cNvSpPr>
            <p:nvPr/>
          </p:nvSpPr>
          <p:spPr bwMode="auto">
            <a:xfrm>
              <a:off x="3115574" y="2769303"/>
              <a:ext cx="506240" cy="17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563" b="1" dirty="0">
                  <a:solidFill>
                    <a:schemeClr val="bg1"/>
                  </a:solidFill>
                  <a:latin typeface="Arial" panose="020B0604020202020204" pitchFamily="34" charset="0"/>
                  <a:cs typeface="Arial" panose="020B0604020202020204" pitchFamily="34" charset="0"/>
                </a:rPr>
                <a:t>Bahrain</a:t>
              </a:r>
            </a:p>
          </p:txBody>
        </p:sp>
      </p:grpSp>
      <p:sp>
        <p:nvSpPr>
          <p:cNvPr id="102" name="Oval 101"/>
          <p:cNvSpPr/>
          <p:nvPr userDrawn="1"/>
        </p:nvSpPr>
        <p:spPr bwMode="auto">
          <a:xfrm>
            <a:off x="6024392" y="4190202"/>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3" name="Oval 102"/>
          <p:cNvSpPr/>
          <p:nvPr userDrawn="1"/>
        </p:nvSpPr>
        <p:spPr bwMode="auto">
          <a:xfrm>
            <a:off x="5225859" y="273400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4" name="Oval 103"/>
          <p:cNvSpPr/>
          <p:nvPr userDrawn="1"/>
        </p:nvSpPr>
        <p:spPr bwMode="auto">
          <a:xfrm>
            <a:off x="7473212" y="53262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5" name="Oval 104"/>
          <p:cNvSpPr/>
          <p:nvPr userDrawn="1"/>
        </p:nvSpPr>
        <p:spPr bwMode="auto">
          <a:xfrm>
            <a:off x="7594585" y="474122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6" name="Oval 105"/>
          <p:cNvSpPr/>
          <p:nvPr userDrawn="1"/>
        </p:nvSpPr>
        <p:spPr bwMode="auto">
          <a:xfrm>
            <a:off x="7473212" y="445612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7" name="Oval 106"/>
          <p:cNvSpPr/>
          <p:nvPr userDrawn="1"/>
        </p:nvSpPr>
        <p:spPr bwMode="auto">
          <a:xfrm>
            <a:off x="7696531" y="388452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8" name="Oval 107"/>
          <p:cNvSpPr/>
          <p:nvPr userDrawn="1"/>
        </p:nvSpPr>
        <p:spPr bwMode="auto">
          <a:xfrm>
            <a:off x="8715345" y="5647290"/>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09" name="Oval 108"/>
          <p:cNvSpPr/>
          <p:nvPr userDrawn="1"/>
        </p:nvSpPr>
        <p:spPr bwMode="auto">
          <a:xfrm>
            <a:off x="8138649" y="3684738"/>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0" name="Oval 109"/>
          <p:cNvSpPr/>
          <p:nvPr userDrawn="1"/>
        </p:nvSpPr>
        <p:spPr bwMode="auto">
          <a:xfrm>
            <a:off x="8138863" y="34832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1" name="Oval 110"/>
          <p:cNvSpPr/>
          <p:nvPr userDrawn="1"/>
        </p:nvSpPr>
        <p:spPr bwMode="auto">
          <a:xfrm>
            <a:off x="8134337" y="334720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2" name="Oval 111"/>
          <p:cNvSpPr/>
          <p:nvPr userDrawn="1"/>
        </p:nvSpPr>
        <p:spPr bwMode="auto">
          <a:xfrm>
            <a:off x="8175826" y="3457709"/>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3" name="Oval 112"/>
          <p:cNvSpPr/>
          <p:nvPr userDrawn="1"/>
        </p:nvSpPr>
        <p:spPr bwMode="auto">
          <a:xfrm>
            <a:off x="8515065" y="3170364"/>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15" name="TextBox 114"/>
          <p:cNvSpPr txBox="1"/>
          <p:nvPr userDrawn="1"/>
        </p:nvSpPr>
        <p:spPr bwMode="auto">
          <a:xfrm>
            <a:off x="5555800" y="3496883"/>
            <a:ext cx="1333301" cy="276999"/>
          </a:xfrm>
          <a:prstGeom prst="rect">
            <a:avLst/>
          </a:prstGeom>
          <a:noFill/>
        </p:spPr>
        <p:txBody>
          <a:bodyPr>
            <a:spAutoFit/>
          </a:bodyPr>
          <a:lstStyle/>
          <a:p>
            <a:pPr algn="ctr">
              <a:defRPr/>
            </a:pPr>
            <a:r>
              <a:rPr lang="en-US" sz="1200" b="1" dirty="0">
                <a:solidFill>
                  <a:srgbClr val="002C76"/>
                </a:solidFill>
                <a:latin typeface="Agency FB" panose="020B0503020202020204" pitchFamily="34" charset="0"/>
              </a:rPr>
              <a:t>USCENTCOM</a:t>
            </a:r>
            <a:endParaRPr lang="en-US" sz="1050" b="1" dirty="0">
              <a:solidFill>
                <a:srgbClr val="002C76"/>
              </a:solidFill>
              <a:latin typeface="Agency FB" panose="020B0503020202020204" pitchFamily="34" charset="0"/>
            </a:endParaRPr>
          </a:p>
        </p:txBody>
      </p:sp>
      <p:sp>
        <p:nvSpPr>
          <p:cNvPr id="116" name="Oval 115"/>
          <p:cNvSpPr/>
          <p:nvPr userDrawn="1"/>
        </p:nvSpPr>
        <p:spPr bwMode="auto">
          <a:xfrm>
            <a:off x="8619217" y="3930836"/>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117" name="Straight Connector 116"/>
          <p:cNvCxnSpPr/>
          <p:nvPr userDrawn="1"/>
        </p:nvCxnSpPr>
        <p:spPr>
          <a:xfrm>
            <a:off x="674315" y="1716710"/>
            <a:ext cx="1" cy="641616"/>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8" name="Straight Connector 117"/>
          <p:cNvCxnSpPr/>
          <p:nvPr userDrawn="1"/>
        </p:nvCxnSpPr>
        <p:spPr>
          <a:xfrm flipH="1">
            <a:off x="0" y="2347887"/>
            <a:ext cx="679156" cy="53175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a:xfrm>
            <a:off x="4220394" y="4506108"/>
            <a:ext cx="1447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bwMode="auto">
          <a:xfrm flipH="1">
            <a:off x="6054800" y="4620334"/>
            <a:ext cx="532890"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21" name="Oval 120"/>
          <p:cNvSpPr/>
          <p:nvPr userDrawn="1"/>
        </p:nvSpPr>
        <p:spPr bwMode="auto">
          <a:xfrm>
            <a:off x="6564139" y="4840345"/>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22" name="TextBox 121"/>
          <p:cNvSpPr txBox="1"/>
          <p:nvPr userDrawn="1"/>
        </p:nvSpPr>
        <p:spPr bwMode="auto">
          <a:xfrm>
            <a:off x="113003" y="1439117"/>
            <a:ext cx="1592722" cy="276999"/>
          </a:xfrm>
          <a:prstGeom prst="rect">
            <a:avLst/>
          </a:prstGeom>
          <a:noFill/>
        </p:spPr>
        <p:txBody>
          <a:bodyPr>
            <a:spAutoFit/>
          </a:bodyPr>
          <a:lstStyle/>
          <a:p>
            <a:pPr algn="ctr">
              <a:defRPr/>
            </a:pPr>
            <a:r>
              <a:rPr lang="en-US" sz="1200" b="1" dirty="0">
                <a:solidFill>
                  <a:srgbClr val="002060"/>
                </a:solidFill>
                <a:latin typeface="Agency FB" panose="020B0503020202020204" pitchFamily="34" charset="0"/>
              </a:rPr>
              <a:t>USNORTHCOM</a:t>
            </a:r>
            <a:endParaRPr lang="en-US" sz="1050" b="1" dirty="0">
              <a:solidFill>
                <a:srgbClr val="002060"/>
              </a:solidFill>
              <a:latin typeface="Agency FB" panose="020B0503020202020204" pitchFamily="34" charset="0"/>
            </a:endParaRPr>
          </a:p>
        </p:txBody>
      </p:sp>
      <p:cxnSp>
        <p:nvCxnSpPr>
          <p:cNvPr id="123" name="Straight Connector 122"/>
          <p:cNvCxnSpPr/>
          <p:nvPr userDrawn="1"/>
        </p:nvCxnSpPr>
        <p:spPr>
          <a:xfrm>
            <a:off x="2831085" y="3906349"/>
            <a:ext cx="20430" cy="1890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a:xfrm flipV="1">
            <a:off x="2635100" y="4205084"/>
            <a:ext cx="26384" cy="3472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a:xfrm flipV="1">
            <a:off x="2720534" y="4088097"/>
            <a:ext cx="129569" cy="380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6" name="Oval 125"/>
          <p:cNvSpPr/>
          <p:nvPr userDrawn="1"/>
        </p:nvSpPr>
        <p:spPr bwMode="auto">
          <a:xfrm>
            <a:off x="2946267" y="3874153"/>
            <a:ext cx="82296" cy="82296"/>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127" name="Elbow Connector 126"/>
          <p:cNvCxnSpPr/>
          <p:nvPr userDrawn="1"/>
        </p:nvCxnSpPr>
        <p:spPr>
          <a:xfrm>
            <a:off x="3137598" y="3993744"/>
            <a:ext cx="226177" cy="124956"/>
          </a:xfrm>
          <a:prstGeom prst="bentConnector3">
            <a:avLst>
              <a:gd name="adj1" fmla="val 47895"/>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0" name="Oval 129"/>
          <p:cNvSpPr/>
          <p:nvPr userDrawn="1"/>
        </p:nvSpPr>
        <p:spPr bwMode="auto">
          <a:xfrm>
            <a:off x="7998549" y="4107751"/>
            <a:ext cx="82296"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4" name="Oval 263"/>
          <p:cNvSpPr/>
          <p:nvPr userDrawn="1"/>
        </p:nvSpPr>
        <p:spPr bwMode="auto">
          <a:xfrm>
            <a:off x="1971002" y="3545928"/>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5" name="Oval 264"/>
          <p:cNvSpPr/>
          <p:nvPr userDrawn="1"/>
        </p:nvSpPr>
        <p:spPr bwMode="auto">
          <a:xfrm>
            <a:off x="2034568" y="3552931"/>
            <a:ext cx="79172" cy="82451"/>
          </a:xfrm>
          <a:prstGeom prst="ellipse">
            <a:avLst/>
          </a:prstGeom>
          <a:solidFill>
            <a:srgbClr val="24579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3" name="5-Point Star 262"/>
          <p:cNvSpPr/>
          <p:nvPr userDrawn="1"/>
        </p:nvSpPr>
        <p:spPr bwMode="auto">
          <a:xfrm>
            <a:off x="1894128" y="344037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8" name="5-Point Star 267"/>
          <p:cNvSpPr/>
          <p:nvPr userDrawn="1"/>
        </p:nvSpPr>
        <p:spPr bwMode="auto">
          <a:xfrm>
            <a:off x="1774152" y="2975897"/>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69" name="5-Point Star 268"/>
          <p:cNvSpPr/>
          <p:nvPr userDrawn="1"/>
        </p:nvSpPr>
        <p:spPr bwMode="auto">
          <a:xfrm>
            <a:off x="2958467" y="3296229"/>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0" name="5-Point Star 269"/>
          <p:cNvSpPr/>
          <p:nvPr userDrawn="1"/>
        </p:nvSpPr>
        <p:spPr bwMode="auto">
          <a:xfrm>
            <a:off x="3007413" y="3393531"/>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1" name="5-Point Star 270"/>
          <p:cNvSpPr/>
          <p:nvPr userDrawn="1"/>
        </p:nvSpPr>
        <p:spPr bwMode="auto">
          <a:xfrm>
            <a:off x="2801887" y="3600110"/>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2" name="5-Point Star 271"/>
          <p:cNvSpPr/>
          <p:nvPr userDrawn="1"/>
        </p:nvSpPr>
        <p:spPr bwMode="auto">
          <a:xfrm>
            <a:off x="5259068" y="3317442"/>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74" name="5-Point Star 273"/>
          <p:cNvSpPr/>
          <p:nvPr userDrawn="1"/>
        </p:nvSpPr>
        <p:spPr bwMode="auto">
          <a:xfrm>
            <a:off x="8411744" y="3172594"/>
            <a:ext cx="191643" cy="168925"/>
          </a:xfrm>
          <a:prstGeom prst="star5">
            <a:avLst/>
          </a:prstGeom>
          <a:solidFill>
            <a:srgbClr val="C00000"/>
          </a:solidFill>
          <a:ln w="9525">
            <a:solidFill>
              <a:srgbClr val="F894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Tree>
    <p:extLst>
      <p:ext uri="{BB962C8B-B14F-4D97-AF65-F5344CB8AC3E}">
        <p14:creationId xmlns:p14="http://schemas.microsoft.com/office/powerpoint/2010/main" val="38073458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754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9429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6248400"/>
            <a:ext cx="1905000" cy="457200"/>
          </a:xfrm>
        </p:spPr>
        <p:txBody>
          <a:bodyPr/>
          <a:lstStyle>
            <a:lvl1pPr>
              <a:defRPr/>
            </a:lvl1pPr>
          </a:lstStyle>
          <a:p>
            <a:pPr>
              <a:defRPr/>
            </a:pPr>
            <a:fld id="{9EB128D1-E3D6-4B2C-9361-D271CEF800CE}" type="slidenum">
              <a:rPr lang="en-US"/>
              <a:pPr>
                <a:defRPr/>
              </a:pPr>
              <a:t>‹#›</a:t>
            </a:fld>
            <a:endParaRPr lang="en-US" dirty="0"/>
          </a:p>
        </p:txBody>
      </p:sp>
    </p:spTree>
    <p:extLst>
      <p:ext uri="{BB962C8B-B14F-4D97-AF65-F5344CB8AC3E}">
        <p14:creationId xmlns:p14="http://schemas.microsoft.com/office/powerpoint/2010/main" val="24569154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2868E16B-675D-443F-801C-CA32875EBA8D}" type="slidenum">
              <a:rPr lang="en-US"/>
              <a:pPr>
                <a:defRPr/>
              </a:pPr>
              <a:t>‹#›</a:t>
            </a:fld>
            <a:endParaRPr lang="en-US" dirty="0"/>
          </a:p>
        </p:txBody>
      </p:sp>
    </p:spTree>
    <p:extLst>
      <p:ext uri="{BB962C8B-B14F-4D97-AF65-F5344CB8AC3E}">
        <p14:creationId xmlns:p14="http://schemas.microsoft.com/office/powerpoint/2010/main" val="7468904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with page numb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Wingdings" pitchFamily="2" charset="2"/>
              <a:buChar char="Ø"/>
              <a:defRPr sz="2800">
                <a:latin typeface="Helvetica" pitchFamily="34" charset="0"/>
              </a:defRPr>
            </a:lvl1pPr>
            <a:lvl2pPr>
              <a:buFont typeface="Wingdings" pitchFamily="2" charset="2"/>
              <a:buChar char="Ø"/>
              <a:defRPr sz="2400">
                <a:latin typeface="Helvetica" pitchFamily="34" charset="0"/>
              </a:defRPr>
            </a:lvl2pPr>
            <a:lvl3pPr>
              <a:buFont typeface="Wingdings" pitchFamily="2" charset="2"/>
              <a:buChar char="Ø"/>
              <a:defRPr sz="2000">
                <a:latin typeface="Helvetica" pitchFamily="34" charset="0"/>
              </a:defRPr>
            </a:lvl3pPr>
            <a:lvl4pPr>
              <a:buFont typeface="Wingdings" pitchFamily="2" charset="2"/>
              <a:buChar char="Ø"/>
              <a:defRPr sz="1800">
                <a:latin typeface="Helvetica" pitchFamily="34" charset="0"/>
              </a:defRPr>
            </a:lvl4pPr>
            <a:lvl5pPr>
              <a:buFont typeface="Wingdings" pitchFamily="2" charset="2"/>
              <a:buChar char="Ø"/>
              <a:defRPr sz="180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3"/>
          </p:nvPr>
        </p:nvSpPr>
        <p:spPr>
          <a:xfrm>
            <a:off x="2895600" y="381000"/>
            <a:ext cx="6172200" cy="639762"/>
          </a:xfrm>
          <a:prstGeom prst="rect">
            <a:avLst/>
          </a:prstGeom>
        </p:spPr>
        <p:txBody>
          <a:bodyPr anchor="b"/>
          <a:lstStyle>
            <a:lvl1pPr marL="0" indent="0" algn="r">
              <a:buNone/>
              <a:defRPr sz="3000" b="1">
                <a:solidFill>
                  <a:schemeClr val="bg1"/>
                </a:solidFill>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601808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0549" y="5965789"/>
            <a:ext cx="3115062" cy="829058"/>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7412" y="-27157"/>
            <a:ext cx="2596681" cy="1511683"/>
          </a:xfrm>
          <a:prstGeom prst="rect">
            <a:avLst/>
          </a:prstGeom>
        </p:spPr>
      </p:pic>
      <p:sp>
        <p:nvSpPr>
          <p:cNvPr id="11" name="Rectangle 7"/>
          <p:cNvSpPr txBox="1">
            <a:spLocks noChangeArrowheads="1"/>
          </p:cNvSpPr>
          <p:nvPr userDrawn="1"/>
        </p:nvSpPr>
        <p:spPr bwMode="auto">
          <a:xfrm>
            <a:off x="697429" y="6438900"/>
            <a:ext cx="2995817"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smtClean="0">
                <a:solidFill>
                  <a:srgbClr val="002060"/>
                </a:solidFill>
                <a:latin typeface="Franklin Gothic Demi" panose="020B0703020102020204" pitchFamily="34" charset="0"/>
                <a:cs typeface="Arial" charset="0"/>
              </a:rPr>
              <a:t>READY. RESOURCEFUL.</a:t>
            </a:r>
            <a:r>
              <a:rPr lang="en-US" altLang="en-US" sz="1350" b="0" i="0" baseline="0" dirty="0" smtClean="0">
                <a:solidFill>
                  <a:srgbClr val="002060"/>
                </a:solidFill>
                <a:latin typeface="Franklin Gothic Demi" panose="020B0703020102020204" pitchFamily="34" charset="0"/>
                <a:cs typeface="Arial" charset="0"/>
              </a:rPr>
              <a:t> RESPONSIVE.</a:t>
            </a:r>
            <a:endParaRPr lang="en-US" altLang="en-US" sz="1350" b="0" i="0" dirty="0" smtClean="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590337085"/>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5" name="Rectangle 7"/>
          <p:cNvSpPr txBox="1">
            <a:spLocks noChangeArrowheads="1"/>
          </p:cNvSpPr>
          <p:nvPr userDrawn="1"/>
        </p:nvSpPr>
        <p:spPr bwMode="auto">
          <a:xfrm>
            <a:off x="6097898" y="5356914"/>
            <a:ext cx="3046102" cy="38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l" eaLnBrk="1" fontAlgn="auto" hangingPunct="1">
              <a:spcBef>
                <a:spcPts val="0"/>
              </a:spcBef>
              <a:spcAft>
                <a:spcPts val="0"/>
              </a:spcAft>
              <a:defRPr/>
            </a:pPr>
            <a:r>
              <a:rPr lang="en-US" altLang="en-US" sz="1350" b="0" i="0" dirty="0" smtClean="0">
                <a:solidFill>
                  <a:srgbClr val="002060"/>
                </a:solidFill>
                <a:latin typeface="Franklin Gothic Demi" panose="020B0703020102020204" pitchFamily="34" charset="0"/>
                <a:cs typeface="Arial" charset="0"/>
              </a:rPr>
              <a:t>READY. RESOURCEFUL.</a:t>
            </a:r>
            <a:r>
              <a:rPr lang="en-US" altLang="en-US" sz="1350" b="0" i="0" baseline="0" dirty="0" smtClean="0">
                <a:solidFill>
                  <a:srgbClr val="002060"/>
                </a:solidFill>
                <a:latin typeface="Franklin Gothic Demi" panose="020B0703020102020204" pitchFamily="34" charset="0"/>
                <a:cs typeface="Arial" charset="0"/>
              </a:rPr>
              <a:t> RESPONSIVE.</a:t>
            </a:r>
            <a:endParaRPr lang="en-US" altLang="en-US" sz="1350" b="0" i="0" dirty="0" smtClean="0">
              <a:solidFill>
                <a:srgbClr val="002060"/>
              </a:solidFill>
              <a:latin typeface="Franklin Gothic Demi" panose="020B0703020102020204" pitchFamily="34" charset="0"/>
              <a:cs typeface="Arial" charset="0"/>
            </a:endParaRPr>
          </a:p>
        </p:txBody>
      </p:sp>
    </p:spTree>
    <p:extLst>
      <p:ext uri="{BB962C8B-B14F-4D97-AF65-F5344CB8AC3E}">
        <p14:creationId xmlns:p14="http://schemas.microsoft.com/office/powerpoint/2010/main" val="3531719424"/>
      </p:ext>
    </p:extLst>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221419"/>
            <a:ext cx="9144000" cy="5549643"/>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4" name="TextBox 3"/>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smtClean="0">
              <a:solidFill>
                <a:srgbClr val="7F7F7F"/>
              </a:solidFill>
            </a:endParaRPr>
          </a:p>
        </p:txBody>
      </p:sp>
    </p:spTree>
    <p:extLst>
      <p:ext uri="{BB962C8B-B14F-4D97-AF65-F5344CB8AC3E}">
        <p14:creationId xmlns:p14="http://schemas.microsoft.com/office/powerpoint/2010/main" val="2869642213"/>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53086"/>
            <a:ext cx="9160587" cy="1392359"/>
          </a:xfrm>
          <a:prstGeom prst="rect">
            <a:avLst/>
          </a:prstGeom>
        </p:spPr>
      </p:pic>
      <p:sp>
        <p:nvSpPr>
          <p:cNvPr id="3" name="TextBox 2"/>
          <p:cNvSpPr txBox="1"/>
          <p:nvPr userDrawn="1"/>
        </p:nvSpPr>
        <p:spPr>
          <a:xfrm>
            <a:off x="8631384" y="6541074"/>
            <a:ext cx="457200" cy="24622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97AF148-55EA-4B81-AB80-8A26B156DF2E}" type="slidenum">
              <a:rPr lang="en-US" altLang="en-US" sz="1000" smtClean="0">
                <a:solidFill>
                  <a:srgbClr val="7F7F7F"/>
                </a:solidFill>
              </a:rPr>
              <a:pPr algn="r" eaLnBrk="1" hangingPunct="1">
                <a:defRPr/>
              </a:pPr>
              <a:t>‹#›</a:t>
            </a:fld>
            <a:endParaRPr lang="en-US" altLang="en-US" sz="1000" dirty="0" smtClean="0">
              <a:solidFill>
                <a:srgbClr val="7F7F7F"/>
              </a:solidFill>
            </a:endParaRPr>
          </a:p>
        </p:txBody>
      </p:sp>
    </p:spTree>
    <p:extLst>
      <p:ext uri="{BB962C8B-B14F-4D97-AF65-F5344CB8AC3E}">
        <p14:creationId xmlns:p14="http://schemas.microsoft.com/office/powerpoint/2010/main" val="4178213703"/>
      </p:ext>
    </p:extLst>
  </p:cSld>
  <p:clrMap bg1="lt1" tx1="dk1" bg2="lt2" tx2="dk2" accent1="accent1" accent2="accent2" accent3="accent3" accent4="accent4" accent5="accent5" accent6="accent6" hlink="hlink" folHlink="folHlink"/>
  <p:sldLayoutIdLst>
    <p:sldLayoutId id="2147483743" r:id="rId1"/>
    <p:sldLayoutId id="21474837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1" descr="Pitch Template Revision_banner.jpg"/>
          <p:cNvPicPr>
            <a:picLocks noChangeAspect="1"/>
          </p:cNvPicPr>
          <p:nvPr userDrawn="1"/>
        </p:nvPicPr>
        <p:blipFill>
          <a:blip r:embed="rId5" cstate="print">
            <a:lum bright="-10000"/>
          </a:blip>
          <a:srcRect/>
          <a:stretch>
            <a:fillRect/>
          </a:stretch>
        </p:blipFill>
        <p:spPr bwMode="auto">
          <a:xfrm>
            <a:off x="0" y="-214313"/>
            <a:ext cx="9144000" cy="1343026"/>
          </a:xfrm>
          <a:prstGeom prst="rect">
            <a:avLst/>
          </a:prstGeom>
          <a:noFill/>
          <a:ln w="9525">
            <a:noFill/>
            <a:miter lim="800000"/>
            <a:headEnd/>
            <a:tailEnd/>
          </a:ln>
        </p:spPr>
      </p:pic>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b="1">
                <a:solidFill>
                  <a:srgbClr val="002C76"/>
                </a:solidFill>
                <a:latin typeface="Helvetica" pitchFamily="34" charset="0"/>
              </a:defRPr>
            </a:lvl1pPr>
          </a:lstStyle>
          <a:p>
            <a:pPr>
              <a:defRPr/>
            </a:pPr>
            <a:r>
              <a:rPr lang="en-US" dirty="0"/>
              <a:t>7 July 2011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b="1">
                <a:solidFill>
                  <a:srgbClr val="002C76"/>
                </a:solidFill>
                <a:latin typeface="Helvetica" pitchFamily="34" charset="0"/>
              </a:defRPr>
            </a:lvl1pPr>
          </a:lstStyle>
          <a:p>
            <a:pPr>
              <a:defRPr/>
            </a:pPr>
            <a:fld id="{779BEC4E-4EBC-4221-9D47-6A22EE576F3D}" type="slidenum">
              <a:rPr lang="en-US"/>
              <a:pPr>
                <a:defRPr/>
              </a:pPr>
              <a:t>‹#›</a:t>
            </a:fld>
            <a:endParaRPr lang="en-US" dirty="0"/>
          </a:p>
        </p:txBody>
      </p:sp>
      <p:cxnSp>
        <p:nvCxnSpPr>
          <p:cNvPr id="10" name="Straight Connector 9"/>
          <p:cNvCxnSpPr/>
          <p:nvPr userDrawn="1"/>
        </p:nvCxnSpPr>
        <p:spPr>
          <a:xfrm>
            <a:off x="0" y="1189038"/>
            <a:ext cx="9144000" cy="0"/>
          </a:xfrm>
          <a:prstGeom prst="line">
            <a:avLst/>
          </a:prstGeom>
          <a:ln w="9525">
            <a:solidFill>
              <a:srgbClr val="FECB00"/>
            </a:solidFill>
          </a:ln>
        </p:spPr>
        <p:style>
          <a:lnRef idx="1">
            <a:schemeClr val="accent1"/>
          </a:lnRef>
          <a:fillRef idx="0">
            <a:schemeClr val="accent1"/>
          </a:fillRef>
          <a:effectRef idx="0">
            <a:schemeClr val="accent1"/>
          </a:effectRef>
          <a:fontRef idx="minor">
            <a:schemeClr val="tx1"/>
          </a:fontRef>
        </p:style>
      </p:cxnSp>
      <p:pic>
        <p:nvPicPr>
          <p:cNvPr id="5127" name="Picture 13" descr="NAVSUP Corporate logo.wmf"/>
          <p:cNvPicPr>
            <a:picLocks noChangeAspect="1"/>
          </p:cNvPicPr>
          <p:nvPr userDrawn="1"/>
        </p:nvPicPr>
        <p:blipFill>
          <a:blip r:embed="rId6" cstate="print"/>
          <a:srcRect/>
          <a:stretch>
            <a:fillRect/>
          </a:stretch>
        </p:blipFill>
        <p:spPr bwMode="auto">
          <a:xfrm>
            <a:off x="304800" y="61913"/>
            <a:ext cx="2001838" cy="1054100"/>
          </a:xfrm>
          <a:prstGeom prst="rect">
            <a:avLst/>
          </a:prstGeom>
          <a:noFill/>
          <a:ln w="9525">
            <a:noFill/>
            <a:miter lim="800000"/>
            <a:headEnd/>
            <a:tailEnd/>
          </a:ln>
        </p:spPr>
      </p:pic>
    </p:spTree>
    <p:extLst>
      <p:ext uri="{BB962C8B-B14F-4D97-AF65-F5344CB8AC3E}">
        <p14:creationId xmlns:p14="http://schemas.microsoft.com/office/powerpoint/2010/main" val="57805061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C76"/>
        </a:buClr>
        <a:buSzPct val="115000"/>
        <a:buFont typeface="Wingdings" pitchFamily="2" charset="2"/>
        <a:buChar char="Ø"/>
        <a:defRPr sz="3200" kern="1200">
          <a:solidFill>
            <a:srgbClr val="002C76"/>
          </a:solidFill>
          <a:latin typeface="Helvetica" pitchFamily="34" charset="0"/>
          <a:ea typeface="+mn-ea"/>
          <a:cs typeface="+mn-cs"/>
        </a:defRPr>
      </a:lvl1pPr>
      <a:lvl2pPr marL="742950" indent="-285750" algn="l" rtl="0" eaLnBrk="0" fontAlgn="base" hangingPunct="0">
        <a:spcBef>
          <a:spcPct val="20000"/>
        </a:spcBef>
        <a:spcAft>
          <a:spcPct val="0"/>
        </a:spcAft>
        <a:buClr>
          <a:srgbClr val="002C76"/>
        </a:buClr>
        <a:buSzPct val="110000"/>
        <a:buFont typeface="Wingdings" pitchFamily="2" charset="2"/>
        <a:buChar char="Ø"/>
        <a:defRPr sz="2800" kern="1200">
          <a:solidFill>
            <a:srgbClr val="002C76"/>
          </a:solidFill>
          <a:latin typeface="Helvetica" pitchFamily="34" charset="0"/>
          <a:ea typeface="+mn-ea"/>
          <a:cs typeface="+mn-cs"/>
        </a:defRPr>
      </a:lvl2pPr>
      <a:lvl3pPr marL="1143000" indent="-228600" algn="l" rtl="0" eaLnBrk="0" fontAlgn="base" hangingPunct="0">
        <a:spcBef>
          <a:spcPct val="20000"/>
        </a:spcBef>
        <a:spcAft>
          <a:spcPct val="0"/>
        </a:spcAft>
        <a:buClr>
          <a:srgbClr val="002C76"/>
        </a:buClr>
        <a:buFont typeface="Wingdings" pitchFamily="2" charset="2"/>
        <a:buChar char="Ø"/>
        <a:defRPr sz="2400" kern="1200">
          <a:solidFill>
            <a:srgbClr val="002C76"/>
          </a:solidFill>
          <a:latin typeface="Helvetica" pitchFamily="34" charset="0"/>
          <a:ea typeface="+mn-ea"/>
          <a:cs typeface="+mn-cs"/>
        </a:defRPr>
      </a:lvl3pPr>
      <a:lvl4pPr marL="1600200" indent="-228600" algn="l" rtl="0" eaLnBrk="0" fontAlgn="base" hangingPunct="0">
        <a:spcBef>
          <a:spcPct val="20000"/>
        </a:spcBef>
        <a:spcAft>
          <a:spcPct val="0"/>
        </a:spcAft>
        <a:buClr>
          <a:srgbClr val="002C76"/>
        </a:buClr>
        <a:buSzPct val="110000"/>
        <a:buFont typeface="Wingdings" pitchFamily="2" charset="2"/>
        <a:buChar char="Ø"/>
        <a:defRPr sz="2000" kern="1200">
          <a:solidFill>
            <a:srgbClr val="002C76"/>
          </a:solidFill>
          <a:latin typeface="Helvetica" pitchFamily="34" charset="0"/>
          <a:ea typeface="+mn-ea"/>
          <a:cs typeface="+mn-cs"/>
        </a:defRPr>
      </a:lvl4pPr>
      <a:lvl5pPr marL="2057400" indent="-228600" algn="l" rtl="0" eaLnBrk="0" fontAlgn="base" hangingPunct="0">
        <a:spcBef>
          <a:spcPct val="20000"/>
        </a:spcBef>
        <a:spcAft>
          <a:spcPct val="0"/>
        </a:spcAft>
        <a:buClr>
          <a:srgbClr val="002C76"/>
        </a:buClr>
        <a:buFont typeface="Wingdings" pitchFamily="2" charset="2"/>
        <a:buChar char="Ø"/>
        <a:defRPr sz="2000" kern="1200">
          <a:solidFill>
            <a:srgbClr val="002C76"/>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mailto:monica.a.hodson.civ@us.navy.mi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mailto:bridgette.p.henner.civ@us.navy.mil" TargetMode="External"/><Relationship Id="rId5" Type="http://schemas.openxmlformats.org/officeDocument/2006/relationships/hyperlink" Target="mailto:sara.grafstrom.civ@us.navy.mil" TargetMode="External"/><Relationship Id="rId4" Type="http://schemas.openxmlformats.org/officeDocument/2006/relationships/hyperlink" Target="mailto:jason.c.bolen.civ@us.navy.mi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txBox="1">
            <a:spLocks noChangeArrowheads="1"/>
          </p:cNvSpPr>
          <p:nvPr/>
        </p:nvSpPr>
        <p:spPr bwMode="auto">
          <a:xfrm>
            <a:off x="692943" y="3901388"/>
            <a:ext cx="3979641"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1600" b="1" dirty="0" smtClean="0">
                <a:solidFill>
                  <a:schemeClr val="tx1">
                    <a:lumMod val="50000"/>
                    <a:lumOff val="50000"/>
                  </a:schemeClr>
                </a:solidFill>
                <a:latin typeface="Arial" panose="020B0604020202020204" pitchFamily="34" charset="0"/>
                <a:cs typeface="Arial" panose="020B0604020202020204" pitchFamily="34" charset="0"/>
              </a:rPr>
              <a:t>SIT - COMMON CAV SCENARIOS</a:t>
            </a:r>
            <a:endParaRPr lang="en-US" altLang="en-US"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TextBox 10"/>
          <p:cNvSpPr txBox="1">
            <a:spLocks noChangeArrowheads="1"/>
          </p:cNvSpPr>
          <p:nvPr/>
        </p:nvSpPr>
        <p:spPr bwMode="auto">
          <a:xfrm>
            <a:off x="709290" y="4607340"/>
            <a:ext cx="2595769"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900" i="1" dirty="0">
                <a:solidFill>
                  <a:schemeClr val="tx1">
                    <a:lumMod val="50000"/>
                    <a:lumOff val="50000"/>
                  </a:schemeClr>
                </a:solidFill>
                <a:latin typeface="Arial" panose="020B0604020202020204" pitchFamily="34" charset="0"/>
                <a:cs typeface="Arial" panose="020B0604020202020204" pitchFamily="34" charset="0"/>
              </a:rPr>
              <a:t>Presented to</a:t>
            </a:r>
            <a:r>
              <a:rPr lang="en-US" altLang="en-US" sz="900" i="1" dirty="0" smtClean="0">
                <a:solidFill>
                  <a:schemeClr val="tx1">
                    <a:lumMod val="50000"/>
                    <a:lumOff val="50000"/>
                  </a:schemeClr>
                </a:solidFill>
                <a:latin typeface="Arial" panose="020B0604020202020204" pitchFamily="34" charset="0"/>
                <a:cs typeface="Arial" panose="020B0604020202020204" pitchFamily="34" charset="0"/>
              </a:rPr>
              <a:t>: CAV Symposium</a:t>
            </a:r>
            <a:endParaRPr lang="en-US" altLang="en-US" sz="9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Text Placeholder 10"/>
          <p:cNvSpPr txBox="1">
            <a:spLocks/>
          </p:cNvSpPr>
          <p:nvPr/>
        </p:nvSpPr>
        <p:spPr>
          <a:xfrm>
            <a:off x="709291" y="4763006"/>
            <a:ext cx="2187178" cy="213359"/>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latin typeface="Arial" panose="020B0604020202020204" pitchFamily="34" charset="0"/>
              <a:cs typeface="Arial" panose="020B0604020202020204" pitchFamily="34" charset="0"/>
            </a:endParaRPr>
          </a:p>
        </p:txBody>
      </p:sp>
      <p:sp>
        <p:nvSpPr>
          <p:cNvPr id="7" name="TextBox 10"/>
          <p:cNvSpPr txBox="1">
            <a:spLocks noChangeArrowheads="1"/>
          </p:cNvSpPr>
          <p:nvPr/>
        </p:nvSpPr>
        <p:spPr bwMode="auto">
          <a:xfrm>
            <a:off x="709291" y="5248674"/>
            <a:ext cx="1385888" cy="2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1" rIns="68543" bIns="34271">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900" i="1" dirty="0">
                <a:solidFill>
                  <a:schemeClr val="tx1">
                    <a:lumMod val="50000"/>
                    <a:lumOff val="50000"/>
                  </a:schemeClr>
                </a:solidFill>
                <a:latin typeface="Arial" panose="020B0604020202020204" pitchFamily="34" charset="0"/>
                <a:cs typeface="Arial" panose="020B0604020202020204" pitchFamily="34" charset="0"/>
              </a:rPr>
              <a:t>Presented by</a:t>
            </a:r>
            <a:r>
              <a:rPr lang="en-US" altLang="en-US" sz="900" i="1" dirty="0" smtClean="0">
                <a:solidFill>
                  <a:schemeClr val="tx1">
                    <a:lumMod val="50000"/>
                    <a:lumOff val="50000"/>
                  </a:schemeClr>
                </a:solidFill>
                <a:latin typeface="Arial" panose="020B0604020202020204" pitchFamily="34" charset="0"/>
                <a:cs typeface="Arial" panose="020B0604020202020204" pitchFamily="34" charset="0"/>
              </a:rPr>
              <a:t>:</a:t>
            </a:r>
            <a:endParaRPr lang="en-US" altLang="en-US" sz="9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Text Placeholder 10"/>
          <p:cNvSpPr txBox="1">
            <a:spLocks/>
          </p:cNvSpPr>
          <p:nvPr/>
        </p:nvSpPr>
        <p:spPr>
          <a:xfrm>
            <a:off x="703000" y="5434715"/>
            <a:ext cx="2187178" cy="213359"/>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50" b="0" dirty="0">
              <a:latin typeface="Franklin Gothic Medium" panose="020B0603020102020204" pitchFamily="34" charset="0"/>
            </a:endParaRPr>
          </a:p>
        </p:txBody>
      </p:sp>
      <p:sp>
        <p:nvSpPr>
          <p:cNvPr id="9" name="Text Placeholder 16"/>
          <p:cNvSpPr txBox="1">
            <a:spLocks/>
          </p:cNvSpPr>
          <p:nvPr/>
        </p:nvSpPr>
        <p:spPr>
          <a:xfrm>
            <a:off x="709291" y="5628718"/>
            <a:ext cx="2209800" cy="175022"/>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900" b="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Arial" panose="020B0604020202020204" pitchFamily="34" charset="0"/>
              <a:cs typeface="Arial" panose="020B0604020202020204" pitchFamily="34" charset="0"/>
            </a:endParaRPr>
          </a:p>
        </p:txBody>
      </p:sp>
      <p:cxnSp>
        <p:nvCxnSpPr>
          <p:cNvPr id="13" name="Straight Connector 21"/>
          <p:cNvCxnSpPr>
            <a:cxnSpLocks noChangeShapeType="1"/>
          </p:cNvCxnSpPr>
          <p:nvPr/>
        </p:nvCxnSpPr>
        <p:spPr bwMode="auto">
          <a:xfrm>
            <a:off x="759619" y="4321457"/>
            <a:ext cx="4044791" cy="6703"/>
          </a:xfrm>
          <a:prstGeom prst="line">
            <a:avLst/>
          </a:prstGeom>
          <a:noFill/>
          <a:ln w="25400" algn="ctr">
            <a:solidFill>
              <a:srgbClr val="FECB00"/>
            </a:solidFill>
            <a:round/>
            <a:headEnd/>
            <a:tailEnd/>
          </a:ln>
          <a:extLst>
            <a:ext uri="{909E8E84-426E-40DD-AFC4-6F175D3DCCD1}">
              <a14:hiddenFill xmlns:a14="http://schemas.microsoft.com/office/drawing/2010/main">
                <a:noFill/>
              </a14:hiddenFill>
            </a:ext>
          </a:extLst>
        </p:spPr>
      </p:cxnSp>
      <p:pic>
        <p:nvPicPr>
          <p:cNvPr id="14" name="Picture 2" descr="C:\Users\james.m.riley\Pictures\Stock Images\amazingpicad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932" y="568539"/>
            <a:ext cx="4900083" cy="2186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0"/>
          <p:cNvSpPr txBox="1">
            <a:spLocks/>
          </p:cNvSpPr>
          <p:nvPr/>
        </p:nvSpPr>
        <p:spPr>
          <a:xfrm>
            <a:off x="703000" y="5541394"/>
            <a:ext cx="2187178" cy="487830"/>
          </a:xfrm>
          <a:prstGeom prst="rect">
            <a:avLst/>
          </a:prstGeom>
        </p:spPr>
        <p:txBody>
          <a:bodyPr lIns="68543" tIns="34271" rIns="68543" bIns="34271"/>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Arial Narrow"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dirty="0" smtClean="0">
                <a:latin typeface="Arial" panose="020B0604020202020204" pitchFamily="34" charset="0"/>
                <a:cs typeface="Arial" panose="020B0604020202020204" pitchFamily="34" charset="0"/>
              </a:rPr>
              <a:t>N85  - SIT Team</a:t>
            </a:r>
            <a:endParaRPr lang="en-US" sz="1200" dirty="0">
              <a:latin typeface="Arial" panose="020B0604020202020204" pitchFamily="34" charset="0"/>
              <a:cs typeface="Arial" panose="020B0604020202020204" pitchFamily="34" charset="0"/>
            </a:endParaRPr>
          </a:p>
          <a:p>
            <a:pPr marL="0" indent="0">
              <a:buNone/>
            </a:pPr>
            <a:endParaRPr lang="en-US" sz="1050" b="0" dirty="0">
              <a:latin typeface="Franklin Gothic Medium" panose="020B0603020102020204" pitchFamily="34" charset="0"/>
            </a:endParaRPr>
          </a:p>
        </p:txBody>
      </p:sp>
    </p:spTree>
    <p:extLst>
      <p:ext uri="{BB962C8B-B14F-4D97-AF65-F5344CB8AC3E}">
        <p14:creationId xmlns:p14="http://schemas.microsoft.com/office/powerpoint/2010/main" val="3455888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Outbound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1 Solution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527612"/>
            <a:ext cx="91440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None/>
              <a:defRPr/>
            </a:pPr>
            <a:r>
              <a:rPr lang="en-US" sz="1600" b="1" dirty="0">
                <a:solidFill>
                  <a:srgbClr val="000000"/>
                </a:solidFill>
                <a:latin typeface="Arial" panose="020B0604020202020204" pitchFamily="34" charset="0"/>
                <a:cs typeface="Arial" panose="020B0604020202020204" pitchFamily="34" charset="0"/>
              </a:rPr>
              <a:t>Scenario 1 – Issues to the Fleet Under a Non-Fleet Document </a:t>
            </a:r>
            <a:r>
              <a:rPr lang="en-US" sz="1600" b="1" dirty="0" smtClean="0">
                <a:solidFill>
                  <a:srgbClr val="000000"/>
                </a:solidFill>
                <a:latin typeface="Arial" panose="020B0604020202020204" pitchFamily="34" charset="0"/>
                <a:cs typeface="Arial" panose="020B0604020202020204" pitchFamily="34" charset="0"/>
              </a:rPr>
              <a:t>Number</a:t>
            </a:r>
          </a:p>
          <a:p>
            <a:pPr marL="0" lvl="1" indent="0" fontAlgn="base">
              <a:lnSpc>
                <a:spcPct val="100000"/>
              </a:lnSpc>
              <a:spcBef>
                <a:spcPct val="20000"/>
              </a:spcBef>
              <a:spcAft>
                <a:spcPts val="600"/>
              </a:spcAft>
              <a:buClr>
                <a:srgbClr val="003399"/>
              </a:buClr>
              <a:buSzPct val="130000"/>
              <a:buNone/>
              <a:defRPr/>
            </a:pPr>
            <a:r>
              <a:rPr lang="en-US" sz="1600" b="1" dirty="0" smtClean="0">
                <a:solidFill>
                  <a:srgbClr val="000000"/>
                </a:solidFill>
                <a:latin typeface="Arial" panose="020B0604020202020204" pitchFamily="34" charset="0"/>
                <a:cs typeface="Arial" panose="020B0604020202020204" pitchFamily="34" charset="0"/>
              </a:rPr>
              <a:t>SOLUTION:</a:t>
            </a:r>
            <a:endParaRPr lang="en-US" sz="1600" dirty="0" smtClean="0">
              <a:latin typeface="Arial" charset="0"/>
            </a:endParaRPr>
          </a:p>
          <a:p>
            <a:pPr marL="285750" lvl="1" indent="-285750" fontAlgn="base">
              <a:lnSpc>
                <a:spcPct val="100000"/>
              </a:lnSpc>
              <a:spcBef>
                <a:spcPct val="20000"/>
              </a:spcBef>
              <a:spcAft>
                <a:spcPts val="600"/>
              </a:spcAft>
              <a:buClr>
                <a:srgbClr val="003399"/>
              </a:buClr>
              <a:buSzPct val="130000"/>
              <a:defRPr/>
            </a:pPr>
            <a:r>
              <a:rPr lang="en-US" sz="1600" dirty="0" smtClean="0">
                <a:latin typeface="Arial" charset="0"/>
              </a:rPr>
              <a:t>For repaired assets going from the Vendor to the Fleet, </a:t>
            </a:r>
            <a:endParaRPr lang="en-US" sz="1600" dirty="0">
              <a:latin typeface="Arial" charset="0"/>
            </a:endParaRPr>
          </a:p>
          <a:p>
            <a:pPr marL="434340" lvl="2" indent="-285750" fontAlgn="base">
              <a:lnSpc>
                <a:spcPct val="100000"/>
              </a:lnSpc>
              <a:spcBef>
                <a:spcPct val="20000"/>
              </a:spcBef>
              <a:spcAft>
                <a:spcPts val="600"/>
              </a:spcAft>
              <a:buClr>
                <a:srgbClr val="003399"/>
              </a:buClr>
              <a:buSzPct val="110000"/>
              <a:defRPr/>
            </a:pPr>
            <a:r>
              <a:rPr lang="en-US" sz="1600" dirty="0">
                <a:latin typeface="Arial" charset="0"/>
              </a:rPr>
              <a:t>It is imperative to </a:t>
            </a:r>
            <a:r>
              <a:rPr lang="en-US" sz="1600" b="1" dirty="0">
                <a:latin typeface="Arial" charset="0"/>
              </a:rPr>
              <a:t>use the correct Fleet requisition/document number, fund code, advice code, etc</a:t>
            </a:r>
            <a:r>
              <a:rPr lang="en-US" sz="1600" b="1" dirty="0" smtClean="0">
                <a:latin typeface="Arial" charset="0"/>
              </a:rPr>
              <a:t>.</a:t>
            </a:r>
          </a:p>
          <a:p>
            <a:pPr marL="434340" lvl="2" indent="-285750" fontAlgn="base">
              <a:lnSpc>
                <a:spcPct val="100000"/>
              </a:lnSpc>
              <a:spcBef>
                <a:spcPct val="20000"/>
              </a:spcBef>
              <a:spcAft>
                <a:spcPts val="600"/>
              </a:spcAft>
              <a:buClr>
                <a:srgbClr val="003399"/>
              </a:buClr>
              <a:buSzPct val="110000"/>
              <a:defRPr/>
            </a:pPr>
            <a:r>
              <a:rPr lang="en-US" sz="1600" dirty="0">
                <a:latin typeface="Arial" charset="0"/>
              </a:rPr>
              <a:t>WSS Supply Planner should provide the Fleet requisition number to be used as the “Shipment Document Number” in </a:t>
            </a:r>
            <a:r>
              <a:rPr lang="en-US" sz="1600" dirty="0" smtClean="0">
                <a:latin typeface="Arial" charset="0"/>
              </a:rPr>
              <a:t>CAV RP.</a:t>
            </a:r>
            <a:endParaRPr lang="en-US" sz="1600" dirty="0">
              <a:latin typeface="Arial" charset="0"/>
            </a:endParaRPr>
          </a:p>
          <a:p>
            <a:pPr marL="434340" lvl="2" indent="-285750" fontAlgn="base">
              <a:lnSpc>
                <a:spcPct val="100000"/>
              </a:lnSpc>
              <a:spcBef>
                <a:spcPct val="20000"/>
              </a:spcBef>
              <a:spcAft>
                <a:spcPts val="600"/>
              </a:spcAft>
              <a:buClr>
                <a:srgbClr val="003399"/>
              </a:buClr>
              <a:buSzPct val="110000"/>
              <a:defRPr/>
            </a:pPr>
            <a:r>
              <a:rPr lang="en-US" sz="1600" dirty="0" smtClean="0">
                <a:latin typeface="Arial" charset="0"/>
              </a:rPr>
              <a:t>Material </a:t>
            </a:r>
            <a:r>
              <a:rPr lang="en-US" sz="1600" dirty="0">
                <a:latin typeface="Arial" charset="0"/>
              </a:rPr>
              <a:t>should </a:t>
            </a:r>
            <a:r>
              <a:rPr lang="en-US" sz="1600" b="1" dirty="0">
                <a:latin typeface="Arial" charset="0"/>
              </a:rPr>
              <a:t>NEVER</a:t>
            </a:r>
            <a:r>
              <a:rPr lang="en-US" sz="1600" dirty="0">
                <a:latin typeface="Arial" charset="0"/>
              </a:rPr>
              <a:t> be sent to the Fleet on a </a:t>
            </a:r>
            <a:r>
              <a:rPr lang="en-US" sz="1600" dirty="0" smtClean="0">
                <a:latin typeface="Arial" charset="0"/>
              </a:rPr>
              <a:t>RCDN.</a:t>
            </a:r>
          </a:p>
          <a:p>
            <a:pPr marL="434340" lvl="2" indent="-285750" fontAlgn="base">
              <a:lnSpc>
                <a:spcPct val="100000"/>
              </a:lnSpc>
              <a:spcBef>
                <a:spcPct val="20000"/>
              </a:spcBef>
              <a:spcAft>
                <a:spcPts val="600"/>
              </a:spcAft>
              <a:buClr>
                <a:srgbClr val="003399"/>
              </a:buClr>
              <a:buSzPct val="110000"/>
              <a:defRPr/>
            </a:pPr>
            <a:r>
              <a:rPr lang="en-US" sz="1600" dirty="0">
                <a:latin typeface="Arial" charset="0"/>
              </a:rPr>
              <a:t>Material should </a:t>
            </a:r>
            <a:r>
              <a:rPr lang="en-US" sz="1600" b="1" dirty="0">
                <a:latin typeface="Arial" charset="0"/>
              </a:rPr>
              <a:t>NEVER</a:t>
            </a:r>
            <a:r>
              <a:rPr lang="en-US" sz="1600" dirty="0">
                <a:latin typeface="Arial" charset="0"/>
              </a:rPr>
              <a:t> be sent to the Fleet on a RDO</a:t>
            </a:r>
            <a:r>
              <a:rPr lang="en-US" sz="1600" dirty="0" smtClean="0">
                <a:latin typeface="Arial" charset="0"/>
              </a:rPr>
              <a:t>.</a:t>
            </a:r>
          </a:p>
          <a:p>
            <a:pPr marL="434340" lvl="2" indent="-285750" fontAlgn="base">
              <a:lnSpc>
                <a:spcPct val="100000"/>
              </a:lnSpc>
              <a:spcBef>
                <a:spcPct val="20000"/>
              </a:spcBef>
              <a:spcAft>
                <a:spcPts val="600"/>
              </a:spcAft>
              <a:buClr>
                <a:srgbClr val="003399"/>
              </a:buClr>
              <a:buSzPct val="110000"/>
              <a:defRPr/>
            </a:pPr>
            <a:r>
              <a:rPr lang="en-US" sz="1600" dirty="0">
                <a:latin typeface="Arial" charset="0"/>
              </a:rPr>
              <a:t>Fleet activities </a:t>
            </a:r>
            <a:r>
              <a:rPr lang="en-US" sz="1600" b="1" dirty="0">
                <a:latin typeface="Arial" charset="0"/>
              </a:rPr>
              <a:t>CANNOT</a:t>
            </a:r>
            <a:r>
              <a:rPr lang="en-US" sz="1600" dirty="0">
                <a:latin typeface="Arial" charset="0"/>
              </a:rPr>
              <a:t> receipt for material that is not issued on their own document/requisition number (document number begins with their UIC).</a:t>
            </a:r>
          </a:p>
          <a:p>
            <a:pPr marL="434340" lvl="2" indent="-285750" fontAlgn="base">
              <a:lnSpc>
                <a:spcPct val="100000"/>
              </a:lnSpc>
              <a:spcBef>
                <a:spcPct val="20000"/>
              </a:spcBef>
              <a:spcAft>
                <a:spcPts val="600"/>
              </a:spcAft>
              <a:buClr>
                <a:srgbClr val="003399"/>
              </a:buClr>
              <a:buSzPct val="110000"/>
              <a:defRPr/>
            </a:pPr>
            <a:r>
              <a:rPr lang="en-US" sz="1600" dirty="0" smtClean="0">
                <a:latin typeface="Arial" charset="0"/>
              </a:rPr>
              <a:t>All </a:t>
            </a:r>
            <a:r>
              <a:rPr lang="en-US" sz="1600" dirty="0">
                <a:latin typeface="Arial" charset="0"/>
              </a:rPr>
              <a:t>exceptions should be approved by WSS </a:t>
            </a:r>
            <a:r>
              <a:rPr lang="en-US" sz="1600" dirty="0" smtClean="0">
                <a:latin typeface="Arial" charset="0"/>
              </a:rPr>
              <a:t>SIT </a:t>
            </a:r>
            <a:r>
              <a:rPr lang="en-US" sz="1600" dirty="0">
                <a:latin typeface="Arial" charset="0"/>
              </a:rPr>
              <a:t>and/or CAV </a:t>
            </a:r>
            <a:r>
              <a:rPr lang="en-US" sz="1600" dirty="0" smtClean="0">
                <a:latin typeface="Arial" charset="0"/>
              </a:rPr>
              <a:t>Analysts.</a:t>
            </a:r>
            <a:endParaRPr lang="en-US" sz="1600" dirty="0">
              <a:latin typeface="Arial" charset="0"/>
            </a:endParaRPr>
          </a:p>
        </p:txBody>
      </p:sp>
    </p:spTree>
    <p:extLst>
      <p:ext uri="{BB962C8B-B14F-4D97-AF65-F5344CB8AC3E}">
        <p14:creationId xmlns:p14="http://schemas.microsoft.com/office/powerpoint/2010/main" val="3070123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Outbound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2 Solution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381635"/>
            <a:ext cx="9144000" cy="53487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None/>
              <a:defRPr/>
            </a:pPr>
            <a:r>
              <a:rPr lang="en-US" sz="1500" b="1" dirty="0">
                <a:solidFill>
                  <a:srgbClr val="000000"/>
                </a:solidFill>
                <a:latin typeface="Arial" panose="020B0604020202020204" pitchFamily="34" charset="0"/>
                <a:cs typeface="Arial" panose="020B0604020202020204" pitchFamily="34" charset="0"/>
              </a:rPr>
              <a:t>Scenario </a:t>
            </a:r>
            <a:r>
              <a:rPr lang="en-US" sz="1500" b="1" dirty="0" smtClean="0">
                <a:solidFill>
                  <a:srgbClr val="000000"/>
                </a:solidFill>
                <a:latin typeface="Arial" panose="020B0604020202020204" pitchFamily="34" charset="0"/>
                <a:cs typeface="Arial" panose="020B0604020202020204" pitchFamily="34" charset="0"/>
              </a:rPr>
              <a:t>2 </a:t>
            </a:r>
            <a:r>
              <a:rPr lang="en-US" sz="1500" b="1" dirty="0">
                <a:solidFill>
                  <a:srgbClr val="000000"/>
                </a:solidFill>
                <a:latin typeface="Arial" panose="020B0604020202020204" pitchFamily="34" charset="0"/>
                <a:cs typeface="Arial" panose="020B0604020202020204" pitchFamily="34" charset="0"/>
              </a:rPr>
              <a:t>– Incorrect Paperwork/Bulk </a:t>
            </a:r>
            <a:r>
              <a:rPr lang="en-US" sz="1500" b="1" dirty="0" smtClean="0">
                <a:solidFill>
                  <a:srgbClr val="000000"/>
                </a:solidFill>
                <a:latin typeface="Arial" panose="020B0604020202020204" pitchFamily="34" charset="0"/>
                <a:cs typeface="Arial" panose="020B0604020202020204" pitchFamily="34" charset="0"/>
              </a:rPr>
              <a:t>Shipments</a:t>
            </a:r>
          </a:p>
          <a:p>
            <a:pPr marL="0" lvl="1" indent="0" fontAlgn="base">
              <a:lnSpc>
                <a:spcPct val="100000"/>
              </a:lnSpc>
              <a:spcBef>
                <a:spcPct val="20000"/>
              </a:spcBef>
              <a:spcAft>
                <a:spcPts val="600"/>
              </a:spcAft>
              <a:buClr>
                <a:srgbClr val="003399"/>
              </a:buClr>
              <a:buSzPct val="130000"/>
              <a:buNone/>
              <a:defRPr/>
            </a:pPr>
            <a:r>
              <a:rPr lang="en-US" sz="1500" b="1" dirty="0" smtClean="0">
                <a:solidFill>
                  <a:srgbClr val="000000"/>
                </a:solidFill>
                <a:latin typeface="Arial" panose="020B0604020202020204" pitchFamily="34" charset="0"/>
                <a:cs typeface="Arial" panose="020B0604020202020204" pitchFamily="34" charset="0"/>
              </a:rPr>
              <a:t>SOLUTION:</a:t>
            </a:r>
            <a:endParaRPr lang="en-US" sz="1500" b="1" dirty="0">
              <a:solidFill>
                <a:srgbClr val="000000"/>
              </a:solidFill>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500" dirty="0" smtClean="0">
                <a:latin typeface="Arial" panose="020B0604020202020204" pitchFamily="34" charset="0"/>
                <a:cs typeface="Arial" panose="020B0604020202020204" pitchFamily="34" charset="0"/>
              </a:rPr>
              <a:t>All issues should include the DD1348 on both the inside and outside of the box.</a:t>
            </a:r>
          </a:p>
          <a:p>
            <a:pPr marL="285750" lvl="1" indent="-285750" fontAlgn="base">
              <a:lnSpc>
                <a:spcPct val="100000"/>
              </a:lnSpc>
              <a:spcBef>
                <a:spcPct val="20000"/>
              </a:spcBef>
              <a:spcAft>
                <a:spcPts val="600"/>
              </a:spcAft>
              <a:buClr>
                <a:srgbClr val="003399"/>
              </a:buClr>
              <a:buSzPct val="130000"/>
              <a:defRPr/>
            </a:pPr>
            <a:r>
              <a:rPr lang="en-US" sz="1500" dirty="0" smtClean="0">
                <a:latin typeface="Arial" panose="020B0604020202020204" pitchFamily="34" charset="0"/>
                <a:cs typeface="Arial" panose="020B0604020202020204" pitchFamily="34" charset="0"/>
              </a:rPr>
              <a:t>Bulk shipments</a:t>
            </a:r>
          </a:p>
          <a:p>
            <a:pPr marL="742950" lvl="2" indent="-285750" fontAlgn="base">
              <a:lnSpc>
                <a:spcPct val="100000"/>
              </a:lnSpc>
              <a:spcBef>
                <a:spcPct val="20000"/>
              </a:spcBef>
              <a:spcAft>
                <a:spcPts val="600"/>
              </a:spcAft>
              <a:buClr>
                <a:srgbClr val="003399"/>
              </a:buClr>
              <a:buSzPct val="130000"/>
              <a:defRPr/>
            </a:pPr>
            <a:r>
              <a:rPr lang="en-US" sz="1500" dirty="0" smtClean="0">
                <a:latin typeface="Arial" panose="020B0604020202020204" pitchFamily="34" charset="0"/>
                <a:cs typeface="Arial" panose="020B0604020202020204" pitchFamily="34" charset="0"/>
              </a:rPr>
              <a:t>Attach </a:t>
            </a:r>
            <a:r>
              <a:rPr lang="en-US" sz="1500" dirty="0">
                <a:latin typeface="Arial" panose="020B0604020202020204" pitchFamily="34" charset="0"/>
                <a:cs typeface="Arial" panose="020B0604020202020204" pitchFamily="34" charset="0"/>
              </a:rPr>
              <a:t>DD1348 with one Document Number (RCDN) to all boxes so all </a:t>
            </a:r>
            <a:r>
              <a:rPr lang="en-US" sz="1500" dirty="0" smtClean="0">
                <a:latin typeface="Arial" panose="020B0604020202020204" pitchFamily="34" charset="0"/>
                <a:cs typeface="Arial" panose="020B0604020202020204" pitchFamily="34" charset="0"/>
              </a:rPr>
              <a:t>items are </a:t>
            </a:r>
            <a:r>
              <a:rPr lang="en-US" sz="1500" dirty="0">
                <a:latin typeface="Arial" panose="020B0604020202020204" pitchFamily="34" charset="0"/>
                <a:cs typeface="Arial" panose="020B0604020202020204" pitchFamily="34" charset="0"/>
              </a:rPr>
              <a:t>received under one Document </a:t>
            </a:r>
            <a:r>
              <a:rPr lang="en-US" sz="1500" dirty="0" smtClean="0">
                <a:latin typeface="Arial" panose="020B0604020202020204" pitchFamily="34" charset="0"/>
                <a:cs typeface="Arial" panose="020B0604020202020204" pitchFamily="34" charset="0"/>
              </a:rPr>
              <a:t>Number</a:t>
            </a:r>
          </a:p>
          <a:p>
            <a:pPr marL="742950" lvl="2" indent="-285750" fontAlgn="base">
              <a:lnSpc>
                <a:spcPct val="100000"/>
              </a:lnSpc>
              <a:spcBef>
                <a:spcPct val="20000"/>
              </a:spcBef>
              <a:spcAft>
                <a:spcPts val="600"/>
              </a:spcAft>
              <a:buClr>
                <a:srgbClr val="003399"/>
              </a:buClr>
              <a:buSzPct val="130000"/>
              <a:defRPr/>
            </a:pPr>
            <a:r>
              <a:rPr lang="en-US" sz="1500" dirty="0" smtClean="0">
                <a:latin typeface="Arial" panose="020B0604020202020204" pitchFamily="34" charset="0"/>
                <a:cs typeface="Arial" panose="020B0604020202020204" pitchFamily="34" charset="0"/>
              </a:rPr>
              <a:t>Keep all </a:t>
            </a:r>
            <a:r>
              <a:rPr lang="en-US" sz="1500" dirty="0">
                <a:latin typeface="Arial" panose="020B0604020202020204" pitchFamily="34" charset="0"/>
                <a:cs typeface="Arial" panose="020B0604020202020204" pitchFamily="34" charset="0"/>
              </a:rPr>
              <a:t>s</a:t>
            </a:r>
            <a:r>
              <a:rPr lang="en-US" sz="1500" dirty="0" smtClean="0">
                <a:latin typeface="Arial" panose="020B0604020202020204" pitchFamily="34" charset="0"/>
                <a:cs typeface="Arial" panose="020B0604020202020204" pitchFamily="34" charset="0"/>
              </a:rPr>
              <a:t>hipments to a maximum of 10 RCDNs per Ship Document Number</a:t>
            </a:r>
          </a:p>
          <a:p>
            <a:pPr marL="742950" lvl="2" indent="-285750" fontAlgn="base">
              <a:lnSpc>
                <a:spcPct val="100000"/>
              </a:lnSpc>
              <a:spcBef>
                <a:spcPct val="20000"/>
              </a:spcBef>
              <a:spcAft>
                <a:spcPts val="600"/>
              </a:spcAft>
              <a:buClr>
                <a:srgbClr val="003399"/>
              </a:buClr>
              <a:buSzPct val="130000"/>
              <a:defRPr/>
            </a:pPr>
            <a:r>
              <a:rPr lang="en-US" sz="1500" b="1" dirty="0" smtClean="0">
                <a:latin typeface="Arial" panose="020B0604020202020204" pitchFamily="34" charset="0"/>
                <a:cs typeface="Arial" panose="020B0604020202020204" pitchFamily="34" charset="0"/>
              </a:rPr>
              <a:t>Per the CAV SOW…Bulk </a:t>
            </a:r>
            <a:r>
              <a:rPr lang="en-US" sz="1500" b="1" dirty="0">
                <a:latin typeface="Arial" panose="020B0604020202020204" pitchFamily="34" charset="0"/>
                <a:cs typeface="Arial" panose="020B0604020202020204" pitchFamily="34" charset="0"/>
              </a:rPr>
              <a:t>Shipment (more than </a:t>
            </a:r>
            <a:r>
              <a:rPr lang="en-US" sz="1500" b="1" dirty="0" smtClean="0">
                <a:latin typeface="Arial" panose="020B0604020202020204" pitchFamily="34" charset="0"/>
                <a:cs typeface="Arial" panose="020B0604020202020204" pitchFamily="34" charset="0"/>
              </a:rPr>
              <a:t>qty </a:t>
            </a:r>
            <a:r>
              <a:rPr lang="en-US" sz="1500" b="1" dirty="0">
                <a:latin typeface="Arial" panose="020B0604020202020204" pitchFamily="34" charset="0"/>
                <a:cs typeface="Arial" panose="020B0604020202020204" pitchFamily="34" charset="0"/>
              </a:rPr>
              <a:t>1 of the same NIIN in the same shipping container) –</a:t>
            </a:r>
            <a:r>
              <a:rPr lang="en-US" sz="1500" b="1" dirty="0">
                <a:solidFill>
                  <a:srgbClr val="FF0000"/>
                </a:solidFill>
                <a:latin typeface="Arial" panose="020B0604020202020204" pitchFamily="34" charset="0"/>
                <a:cs typeface="Arial" panose="020B0604020202020204" pitchFamily="34" charset="0"/>
              </a:rPr>
              <a:t>The Contractor will place one copy of the DD Form 1348-1A inside each individual unit container.  A second copy of the DD Form 1348-1A will be attached to the outside of the individual unit container within the multi-pack.  A third copy of the DD Form 1348-1A will be attached to the outside of the multi-pack container.</a:t>
            </a:r>
          </a:p>
          <a:p>
            <a:pPr marL="285750" lvl="1" indent="-285750" fontAlgn="base">
              <a:lnSpc>
                <a:spcPct val="100000"/>
              </a:lnSpc>
              <a:spcBef>
                <a:spcPct val="20000"/>
              </a:spcBef>
              <a:spcAft>
                <a:spcPts val="600"/>
              </a:spcAft>
              <a:buClr>
                <a:srgbClr val="003399"/>
              </a:buClr>
              <a:buSzPct val="130000"/>
              <a:defRPr/>
            </a:pPr>
            <a:r>
              <a:rPr lang="en-US" sz="1500" dirty="0">
                <a:latin typeface="Arial" panose="020B0604020202020204" pitchFamily="34" charset="0"/>
                <a:cs typeface="Arial" panose="020B0604020202020204" pitchFamily="34" charset="0"/>
              </a:rPr>
              <a:t>Do not use </a:t>
            </a:r>
            <a:r>
              <a:rPr lang="en-US" sz="1500" dirty="0" smtClean="0">
                <a:latin typeface="Arial" panose="020B0604020202020204" pitchFamily="34" charset="0"/>
                <a:cs typeface="Arial" panose="020B0604020202020204" pitchFamily="34" charset="0"/>
              </a:rPr>
              <a:t>a DD-1149 or a DD-250 </a:t>
            </a:r>
            <a:r>
              <a:rPr lang="en-US" sz="1500" dirty="0">
                <a:latin typeface="Arial" panose="020B0604020202020204" pitchFamily="34" charset="0"/>
                <a:cs typeface="Arial" panose="020B0604020202020204" pitchFamily="34" charset="0"/>
              </a:rPr>
              <a:t>for outbound </a:t>
            </a:r>
            <a:r>
              <a:rPr lang="en-US" sz="1500" dirty="0" smtClean="0">
                <a:latin typeface="Arial" panose="020B0604020202020204" pitchFamily="34" charset="0"/>
                <a:cs typeface="Arial" panose="020B0604020202020204" pitchFamily="34" charset="0"/>
              </a:rPr>
              <a:t>SIT issues, only </a:t>
            </a:r>
            <a:r>
              <a:rPr lang="en-US" sz="1500" dirty="0">
                <a:latin typeface="Arial" panose="020B0604020202020204" pitchFamily="34" charset="0"/>
                <a:cs typeface="Arial" panose="020B0604020202020204" pitchFamily="34" charset="0"/>
              </a:rPr>
              <a:t>use </a:t>
            </a:r>
            <a:r>
              <a:rPr lang="en-US" sz="1500" dirty="0" smtClean="0">
                <a:latin typeface="Arial" panose="020B0604020202020204" pitchFamily="34" charset="0"/>
                <a:cs typeface="Arial" panose="020B0604020202020204" pitchFamily="34" charset="0"/>
              </a:rPr>
              <a:t>a DD1348</a:t>
            </a:r>
          </a:p>
          <a:p>
            <a:pPr marL="742950" lvl="2" indent="-285750" fontAlgn="base">
              <a:lnSpc>
                <a:spcPct val="100000"/>
              </a:lnSpc>
              <a:spcBef>
                <a:spcPct val="20000"/>
              </a:spcBef>
              <a:spcAft>
                <a:spcPts val="600"/>
              </a:spcAft>
              <a:buClr>
                <a:srgbClr val="003399"/>
              </a:buClr>
              <a:buSzPct val="130000"/>
              <a:defRPr/>
            </a:pPr>
            <a:r>
              <a:rPr lang="en-US" sz="1500" b="1" dirty="0" smtClean="0">
                <a:latin typeface="Arial" panose="020B0604020202020204" pitchFamily="34" charset="0"/>
                <a:cs typeface="Arial" panose="020B0604020202020204" pitchFamily="34" charset="0"/>
              </a:rPr>
              <a:t>Per the CAV SOW…</a:t>
            </a:r>
            <a:r>
              <a:rPr lang="en-US" sz="1500" b="1" dirty="0">
                <a:solidFill>
                  <a:srgbClr val="FF0000"/>
                </a:solidFill>
                <a:latin typeface="Arial" panose="020B0604020202020204" pitchFamily="34" charset="0"/>
                <a:cs typeface="Arial" panose="020B0604020202020204" pitchFamily="34" charset="0"/>
              </a:rPr>
              <a:t>DD Form 1348-1A is the only authorized shipment document for CAV Reporting. </a:t>
            </a:r>
            <a:r>
              <a:rPr lang="en-US" sz="1500" b="1" dirty="0">
                <a:latin typeface="Arial" panose="020B0604020202020204" pitchFamily="34" charset="0"/>
                <a:cs typeface="Arial" panose="020B0604020202020204" pitchFamily="34" charset="0"/>
              </a:rPr>
              <a:t> DD Form 250 and DD 1149 are not permitted to accompany material shipments from CAV reporting contracts.  To include forms other than DD Form 1348-1A with a CAV shipment causes confusion for the users at the ship-to facility and contributes to unmatched SIT tracking</a:t>
            </a:r>
            <a:r>
              <a:rPr lang="en-US" sz="1500" b="1" dirty="0" smtClean="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400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2060153"/>
            <a:ext cx="8229600" cy="4066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sz="1000" dirty="0" smtClean="0"/>
          </a:p>
          <a:p>
            <a:pPr marL="0" indent="0" algn="ctr">
              <a:buFont typeface="Arial" panose="020B0604020202020204" pitchFamily="34" charset="0"/>
              <a:buNone/>
            </a:pPr>
            <a:r>
              <a:rPr lang="en-US" sz="3600" b="1" dirty="0" smtClean="0">
                <a:solidFill>
                  <a:srgbClr val="002060"/>
                </a:solidFill>
                <a:latin typeface="Arial" panose="020B0604020202020204" pitchFamily="34" charset="0"/>
                <a:cs typeface="Arial" panose="020B0604020202020204" pitchFamily="34" charset="0"/>
              </a:rPr>
              <a:t>Inbound SIT</a:t>
            </a:r>
          </a:p>
          <a:p>
            <a:pPr marL="0" indent="0" algn="ctr">
              <a:buFont typeface="Arial" panose="020B0604020202020204" pitchFamily="34" charset="0"/>
              <a:buNone/>
            </a:pPr>
            <a:r>
              <a:rPr lang="en-US" sz="3600" b="1" dirty="0" smtClean="0">
                <a:solidFill>
                  <a:srgbClr val="002060"/>
                </a:solidFill>
                <a:latin typeface="Arial" panose="020B0604020202020204" pitchFamily="34" charset="0"/>
                <a:cs typeface="Arial" panose="020B0604020202020204" pitchFamily="34" charset="0"/>
              </a:rPr>
              <a:t> Scenarios</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851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Inbound SIT Scenarios</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524962"/>
            <a:ext cx="9144000" cy="5228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600"/>
              </a:spcAft>
              <a:buClr>
                <a:srgbClr val="003399"/>
              </a:buClr>
              <a:buSzPct val="130000"/>
              <a:buNone/>
              <a:defRPr/>
            </a:pPr>
            <a:r>
              <a:rPr lang="en-US" sz="1600" b="1" dirty="0">
                <a:solidFill>
                  <a:srgbClr val="000000"/>
                </a:solidFill>
                <a:latin typeface="Arial" panose="020B0604020202020204" pitchFamily="34" charset="0"/>
                <a:cs typeface="Arial" panose="020B0604020202020204" pitchFamily="34" charset="0"/>
              </a:rPr>
              <a:t>Scenario 1 </a:t>
            </a:r>
            <a:r>
              <a:rPr lang="en-US" sz="1600" b="1" dirty="0" smtClean="0">
                <a:solidFill>
                  <a:srgbClr val="000000"/>
                </a:solidFill>
                <a:latin typeface="Arial" panose="020B0604020202020204" pitchFamily="34" charset="0"/>
                <a:cs typeface="Arial" panose="020B0604020202020204" pitchFamily="34" charset="0"/>
              </a:rPr>
              <a:t>– Redistribution Orders (RDOs)</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Receipts </a:t>
            </a:r>
            <a:r>
              <a:rPr lang="en-US" sz="1600" dirty="0" smtClean="0">
                <a:latin typeface="Arial" panose="020B0604020202020204" pitchFamily="34" charset="0"/>
                <a:cs typeface="Arial" panose="020B0604020202020204" pitchFamily="34" charset="0"/>
              </a:rPr>
              <a:t>are </a:t>
            </a:r>
            <a:r>
              <a:rPr lang="en-US" sz="1600" dirty="0">
                <a:latin typeface="Arial" panose="020B0604020202020204" pitchFamily="34" charset="0"/>
                <a:cs typeface="Arial" panose="020B0604020202020204" pitchFamily="34" charset="0"/>
              </a:rPr>
              <a:t>incorrectly processed in </a:t>
            </a:r>
            <a:r>
              <a:rPr lang="en-US" sz="1600" dirty="0" smtClean="0">
                <a:latin typeface="Arial" panose="020B0604020202020204" pitchFamily="34" charset="0"/>
                <a:cs typeface="Arial" panose="020B0604020202020204" pitchFamily="34" charset="0"/>
              </a:rPr>
              <a:t>CAV RP </a:t>
            </a:r>
            <a:r>
              <a:rPr lang="en-US" sz="1600" dirty="0">
                <a:latin typeface="Arial" panose="020B0604020202020204" pitchFamily="34" charset="0"/>
                <a:cs typeface="Arial" panose="020B0604020202020204" pitchFamily="34" charset="0"/>
              </a:rPr>
              <a:t>under the WRONG document number</a:t>
            </a:r>
            <a:r>
              <a:rPr lang="en-US" sz="1600" dirty="0" smtClean="0">
                <a:latin typeface="Arial" panose="020B0604020202020204" pitchFamily="34" charset="0"/>
                <a:cs typeface="Arial" panose="020B0604020202020204" pitchFamily="34" charset="0"/>
              </a:rPr>
              <a:t>.</a:t>
            </a:r>
          </a:p>
          <a:p>
            <a:pPr marL="285750" lvl="1" indent="-285750" fontAlgn="base">
              <a:lnSpc>
                <a:spcPct val="10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SDRs not being completed in *7 day timeframe for missing material (ex. RDO Qty. is for 10 but only 9 assets are received)</a:t>
            </a:r>
            <a:endParaRPr lang="en-US" sz="1600" dirty="0">
              <a:latin typeface="Arial" panose="020B0604020202020204" pitchFamily="34" charset="0"/>
              <a:cs typeface="Arial" panose="020B0604020202020204" pitchFamily="34" charset="0"/>
            </a:endParaRPr>
          </a:p>
          <a:p>
            <a:pPr marL="128588" lvl="1" indent="-128588">
              <a:spcAft>
                <a:spcPts val="600"/>
              </a:spcAft>
              <a:buClr>
                <a:srgbClr val="003399"/>
              </a:buClr>
              <a:buSzPct val="130000"/>
              <a:buFont typeface="Wingdings" panose="05000000000000000000" pitchFamily="2" charset="2"/>
              <a:buChar char="§"/>
              <a:defRPr/>
            </a:pPr>
            <a:endParaRPr lang="en-US" sz="1600" dirty="0">
              <a:solidFill>
                <a:srgbClr val="000000"/>
              </a:solidFill>
              <a:latin typeface="Arial" panose="020B0604020202020204" pitchFamily="34" charset="0"/>
              <a:cs typeface="Arial" panose="020B0604020202020204" pitchFamily="34" charset="0"/>
            </a:endParaRPr>
          </a:p>
          <a:p>
            <a:pPr marL="0" lvl="1" indent="0">
              <a:spcAft>
                <a:spcPts val="600"/>
              </a:spcAft>
              <a:buClr>
                <a:srgbClr val="003399"/>
              </a:buClr>
              <a:buSzPct val="130000"/>
              <a:buNone/>
              <a:defRPr/>
            </a:pPr>
            <a:r>
              <a:rPr lang="en-US" sz="1600" b="1" dirty="0" smtClean="0">
                <a:solidFill>
                  <a:srgbClr val="000000"/>
                </a:solidFill>
                <a:latin typeface="Arial" panose="020B0604020202020204" pitchFamily="34" charset="0"/>
                <a:cs typeface="Arial" panose="020B0604020202020204" pitchFamily="34" charset="0"/>
              </a:rPr>
              <a:t>Scenario </a:t>
            </a:r>
            <a:r>
              <a:rPr lang="en-US" sz="1600" b="1" dirty="0">
                <a:solidFill>
                  <a:srgbClr val="000000"/>
                </a:solidFill>
                <a:latin typeface="Arial" panose="020B0604020202020204" pitchFamily="34" charset="0"/>
                <a:cs typeface="Arial" panose="020B0604020202020204" pitchFamily="34" charset="0"/>
              </a:rPr>
              <a:t>2 </a:t>
            </a:r>
            <a:r>
              <a:rPr lang="en-US" sz="1600" b="1" dirty="0" smtClean="0">
                <a:solidFill>
                  <a:srgbClr val="000000"/>
                </a:solidFill>
                <a:latin typeface="Arial" panose="020B0604020202020204" pitchFamily="34" charset="0"/>
                <a:cs typeface="Arial" panose="020B0604020202020204" pitchFamily="34" charset="0"/>
              </a:rPr>
              <a:t>– Misidentified/Misdirected Assets</a:t>
            </a:r>
            <a:endParaRPr lang="en-US" sz="1600" b="1" dirty="0">
              <a:solidFill>
                <a:srgbClr val="000000"/>
              </a:solidFill>
              <a:latin typeface="Arial" panose="020B0604020202020204" pitchFamily="34" charset="0"/>
              <a:cs typeface="Arial" panose="020B0604020202020204" pitchFamily="34" charset="0"/>
            </a:endParaRPr>
          </a:p>
          <a:p>
            <a:pPr marL="285750" lvl="1" indent="-285750">
              <a:spcAft>
                <a:spcPts val="600"/>
              </a:spcAft>
              <a:buClr>
                <a:srgbClr val="003399"/>
              </a:buClr>
              <a:buSzPct val="130000"/>
              <a:defRPr/>
            </a:pPr>
            <a:r>
              <a:rPr lang="en-US" sz="1600" dirty="0" smtClean="0">
                <a:solidFill>
                  <a:srgbClr val="000000"/>
                </a:solidFill>
                <a:latin typeface="Arial" panose="020B0604020202020204" pitchFamily="34" charset="0"/>
                <a:cs typeface="Arial" panose="020B0604020202020204" pitchFamily="34" charset="0"/>
              </a:rPr>
              <a:t>Shipment to your site contains one of the following:</a:t>
            </a:r>
          </a:p>
          <a:p>
            <a:pPr marL="742950" lvl="2" indent="-285750">
              <a:spcAft>
                <a:spcPts val="600"/>
              </a:spcAft>
              <a:buClr>
                <a:srgbClr val="003399"/>
              </a:buClr>
              <a:buSzPct val="130000"/>
              <a:defRPr/>
            </a:pPr>
            <a:r>
              <a:rPr lang="en-US" sz="1600" dirty="0" smtClean="0">
                <a:solidFill>
                  <a:srgbClr val="000000"/>
                </a:solidFill>
                <a:latin typeface="Arial" panose="020B0604020202020204" pitchFamily="34" charset="0"/>
                <a:cs typeface="Arial" panose="020B0604020202020204" pitchFamily="34" charset="0"/>
              </a:rPr>
              <a:t>NIIN you can’t identify</a:t>
            </a:r>
          </a:p>
          <a:p>
            <a:pPr marL="742950" lvl="2" indent="-285750">
              <a:spcAft>
                <a:spcPts val="600"/>
              </a:spcAft>
              <a:buClr>
                <a:srgbClr val="003399"/>
              </a:buClr>
              <a:buSzPct val="130000"/>
              <a:defRPr/>
            </a:pPr>
            <a:r>
              <a:rPr lang="en-US" sz="1600" dirty="0" smtClean="0">
                <a:solidFill>
                  <a:srgbClr val="000000"/>
                </a:solidFill>
                <a:latin typeface="Arial" panose="020B0604020202020204" pitchFamily="34" charset="0"/>
                <a:cs typeface="Arial" panose="020B0604020202020204" pitchFamily="34" charset="0"/>
              </a:rPr>
              <a:t>NIIN you don’t repair</a:t>
            </a:r>
          </a:p>
          <a:p>
            <a:pPr marL="742950" lvl="2" indent="-285750">
              <a:spcAft>
                <a:spcPts val="600"/>
              </a:spcAft>
              <a:buClr>
                <a:srgbClr val="003399"/>
              </a:buClr>
              <a:buSzPct val="130000"/>
              <a:defRPr/>
            </a:pPr>
            <a:r>
              <a:rPr lang="en-US" sz="1600" dirty="0" smtClean="0">
                <a:solidFill>
                  <a:srgbClr val="000000"/>
                </a:solidFill>
                <a:latin typeface="Arial" panose="020B0604020202020204" pitchFamily="34" charset="0"/>
                <a:cs typeface="Arial" panose="020B0604020202020204" pitchFamily="34" charset="0"/>
              </a:rPr>
              <a:t>NIIN for which you don’t have an open Contract</a:t>
            </a:r>
          </a:p>
          <a:p>
            <a:pPr marL="742950" lvl="2" indent="-285750">
              <a:spcAft>
                <a:spcPts val="600"/>
              </a:spcAft>
              <a:buClr>
                <a:srgbClr val="003399"/>
              </a:buClr>
              <a:buSzPct val="130000"/>
              <a:defRPr/>
            </a:pPr>
            <a:endParaRPr lang="en-US" sz="1600" dirty="0">
              <a:solidFill>
                <a:srgbClr val="000000"/>
              </a:solidFill>
              <a:latin typeface="Arial" panose="020B0604020202020204" pitchFamily="34" charset="0"/>
              <a:cs typeface="Arial" panose="020B0604020202020204" pitchFamily="34" charset="0"/>
            </a:endParaRPr>
          </a:p>
          <a:p>
            <a:pPr marL="0" lvl="1" indent="0">
              <a:spcAft>
                <a:spcPts val="600"/>
              </a:spcAft>
              <a:buClr>
                <a:srgbClr val="003399"/>
              </a:buClr>
              <a:buSzPct val="130000"/>
              <a:buNone/>
              <a:defRPr/>
            </a:pPr>
            <a:r>
              <a:rPr lang="en-US" sz="1600" b="1" dirty="0">
                <a:solidFill>
                  <a:srgbClr val="000000"/>
                </a:solidFill>
                <a:latin typeface="Arial" panose="020B0604020202020204" pitchFamily="34" charset="0"/>
                <a:cs typeface="Arial" panose="020B0604020202020204" pitchFamily="34" charset="0"/>
              </a:rPr>
              <a:t>Scenario 3 – Receipt </a:t>
            </a:r>
            <a:r>
              <a:rPr lang="en-US" sz="1600" b="1" dirty="0" smtClean="0">
                <a:solidFill>
                  <a:srgbClr val="000000"/>
                </a:solidFill>
                <a:latin typeface="Arial" panose="020B0604020202020204" pitchFamily="34" charset="0"/>
                <a:cs typeface="Arial" panose="020B0604020202020204" pitchFamily="34" charset="0"/>
              </a:rPr>
              <a:t>Reversals</a:t>
            </a:r>
          </a:p>
          <a:p>
            <a:pPr marL="285750" lvl="1" indent="-285750">
              <a:spcAft>
                <a:spcPts val="600"/>
              </a:spcAft>
              <a:buClr>
                <a:srgbClr val="003399"/>
              </a:buClr>
              <a:buSzPct val="130000"/>
              <a:defRPr/>
            </a:pPr>
            <a:r>
              <a:rPr lang="en-US" sz="1600" dirty="0">
                <a:solidFill>
                  <a:srgbClr val="000000"/>
                </a:solidFill>
                <a:latin typeface="Arial" panose="020B0604020202020204" pitchFamily="34" charset="0"/>
                <a:cs typeface="Arial" panose="020B0604020202020204" pitchFamily="34" charset="0"/>
              </a:rPr>
              <a:t>Reversal of receipt in </a:t>
            </a:r>
            <a:r>
              <a:rPr lang="en-US" sz="1600" dirty="0" err="1">
                <a:solidFill>
                  <a:srgbClr val="000000"/>
                </a:solidFill>
                <a:latin typeface="Arial" panose="020B0604020202020204" pitchFamily="34" charset="0"/>
                <a:cs typeface="Arial" panose="020B0604020202020204" pitchFamily="34" charset="0"/>
              </a:rPr>
              <a:t>WebCAV</a:t>
            </a:r>
            <a:r>
              <a:rPr lang="en-US" sz="1600" dirty="0">
                <a:solidFill>
                  <a:srgbClr val="000000"/>
                </a:solidFill>
                <a:latin typeface="Arial" panose="020B0604020202020204" pitchFamily="34" charset="0"/>
                <a:cs typeface="Arial" panose="020B0604020202020204" pitchFamily="34" charset="0"/>
              </a:rPr>
              <a:t> that reopens </a:t>
            </a:r>
            <a:r>
              <a:rPr lang="en-US" sz="1600" dirty="0" smtClean="0">
                <a:solidFill>
                  <a:srgbClr val="000000"/>
                </a:solidFill>
                <a:latin typeface="Arial" panose="020B0604020202020204" pitchFamily="34" charset="0"/>
                <a:cs typeface="Arial" panose="020B0604020202020204" pitchFamily="34" charset="0"/>
              </a:rPr>
              <a:t>SIT</a:t>
            </a:r>
          </a:p>
          <a:p>
            <a:pPr marL="285750" lvl="1" indent="-285750">
              <a:spcAft>
                <a:spcPts val="600"/>
              </a:spcAft>
              <a:buClr>
                <a:srgbClr val="003399"/>
              </a:buClr>
              <a:buSzPct val="130000"/>
              <a:defRPr/>
            </a:pPr>
            <a:endParaRPr lang="en-US" sz="1600" dirty="0">
              <a:solidFill>
                <a:srgbClr val="000000"/>
              </a:solidFill>
              <a:latin typeface="Arial" panose="020B0604020202020204" pitchFamily="34" charset="0"/>
              <a:cs typeface="Arial" panose="020B0604020202020204" pitchFamily="34" charset="0"/>
            </a:endParaRPr>
          </a:p>
          <a:p>
            <a:pPr marL="0" lvl="1" indent="0">
              <a:spcAft>
                <a:spcPts val="600"/>
              </a:spcAft>
              <a:buClr>
                <a:srgbClr val="003399"/>
              </a:buClr>
              <a:buSzPct val="130000"/>
              <a:buNone/>
              <a:defRPr/>
            </a:pPr>
            <a:r>
              <a:rPr lang="en-US" sz="1600" b="1" i="1" dirty="0" smtClean="0">
                <a:solidFill>
                  <a:srgbClr val="FF0000"/>
                </a:solidFill>
                <a:latin typeface="Arial" panose="020B0604020202020204" pitchFamily="34" charset="0"/>
                <a:cs typeface="Arial" panose="020B0604020202020204" pitchFamily="34" charset="0"/>
              </a:rPr>
              <a:t>*Per CAV SOW FY 2025 – </a:t>
            </a:r>
            <a:r>
              <a:rPr lang="en-US" sz="1600" b="1" i="1" dirty="0" smtClean="0">
                <a:solidFill>
                  <a:srgbClr val="FF0000"/>
                </a:solidFill>
                <a:latin typeface="Arial" panose="020B0604020202020204" pitchFamily="34" charset="0"/>
                <a:cs typeface="Arial" panose="020B0604020202020204" pitchFamily="34" charset="0"/>
              </a:rPr>
              <a:t>effective</a:t>
            </a:r>
            <a:r>
              <a:rPr lang="en-US" sz="1600" b="1" i="1" dirty="0" smtClean="0">
                <a:solidFill>
                  <a:srgbClr val="FF0000"/>
                </a:solidFill>
                <a:latin typeface="Arial" panose="020B0604020202020204" pitchFamily="34" charset="0"/>
                <a:cs typeface="Arial" panose="020B0604020202020204" pitchFamily="34" charset="0"/>
              </a:rPr>
              <a:t> </a:t>
            </a:r>
            <a:r>
              <a:rPr lang="en-US" sz="1600" b="1" i="1" dirty="0" smtClean="0">
                <a:solidFill>
                  <a:srgbClr val="FF0000"/>
                </a:solidFill>
                <a:latin typeface="Arial" panose="020B0604020202020204" pitchFamily="34" charset="0"/>
                <a:cs typeface="Arial" panose="020B0604020202020204" pitchFamily="34" charset="0"/>
              </a:rPr>
              <a:t>1 OCT</a:t>
            </a:r>
            <a:endParaRPr lang="en-US" sz="16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04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Inbound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1 Facts</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559126"/>
            <a:ext cx="9144000" cy="3643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Scenario 1 - Redistribution Orders </a:t>
            </a:r>
            <a:r>
              <a:rPr lang="en-US" sz="1600" b="1" dirty="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RDOs)</a:t>
            </a:r>
          </a:p>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FACTS</a:t>
            </a:r>
            <a:endParaRPr lang="en-US" sz="1600" b="1" dirty="0">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The document number will begin </a:t>
            </a:r>
            <a:r>
              <a:rPr lang="en-US" sz="1600" dirty="0">
                <a:latin typeface="Arial" panose="020B0604020202020204" pitchFamily="34" charset="0"/>
                <a:cs typeface="Arial" panose="020B0604020202020204" pitchFamily="34" charset="0"/>
              </a:rPr>
              <a:t>with </a:t>
            </a:r>
            <a:r>
              <a:rPr lang="en-US" sz="1600" dirty="0" smtClean="0">
                <a:latin typeface="Arial" panose="020B0604020202020204" pitchFamily="34" charset="0"/>
                <a:cs typeface="Arial" panose="020B0604020202020204" pitchFamily="34" charset="0"/>
              </a:rPr>
              <a:t>N00383 (PHIL/AVIATION) </a:t>
            </a:r>
            <a:r>
              <a:rPr lang="en-US" sz="1600" dirty="0">
                <a:latin typeface="Arial" panose="020B0604020202020204" pitchFamily="34" charset="0"/>
                <a:cs typeface="Arial" panose="020B0604020202020204" pitchFamily="34" charset="0"/>
              </a:rPr>
              <a:t>or </a:t>
            </a:r>
            <a:r>
              <a:rPr lang="en-US" sz="1600" dirty="0" smtClean="0">
                <a:latin typeface="Arial" panose="020B0604020202020204" pitchFamily="34" charset="0"/>
                <a:cs typeface="Arial" panose="020B0604020202020204" pitchFamily="34" charset="0"/>
              </a:rPr>
              <a:t>N00104 (MECH/MARITIME).</a:t>
            </a:r>
            <a:endParaRPr lang="en-US" sz="1600" dirty="0">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Initiated by Supply Planners at WSS Philadelphia and WSS Mechanicsburg.  </a:t>
            </a:r>
            <a:endParaRPr lang="en-US" sz="1600" dirty="0" smtClean="0">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Majority </a:t>
            </a:r>
            <a:r>
              <a:rPr lang="en-US" sz="1600" dirty="0">
                <a:latin typeface="Arial" panose="020B0604020202020204" pitchFamily="34" charset="0"/>
                <a:cs typeface="Arial" panose="020B0604020202020204" pitchFamily="34" charset="0"/>
              </a:rPr>
              <a:t>of RDO movement is inbound from a Defense </a:t>
            </a:r>
            <a:r>
              <a:rPr lang="en-US" sz="1600" dirty="0" smtClean="0">
                <a:latin typeface="Arial" panose="020B0604020202020204" pitchFamily="34" charset="0"/>
                <a:cs typeface="Arial" panose="020B0604020202020204" pitchFamily="34" charset="0"/>
              </a:rPr>
              <a:t>Depot </a:t>
            </a:r>
            <a:r>
              <a:rPr lang="en-US" sz="1600" dirty="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DD)</a:t>
            </a:r>
          </a:p>
          <a:p>
            <a:pPr marL="285750" lvl="1" indent="-285750" fontAlgn="base">
              <a:lnSpc>
                <a:spcPct val="10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RDO documentation will </a:t>
            </a:r>
            <a:r>
              <a:rPr lang="en-US" sz="1600" dirty="0">
                <a:latin typeface="Arial" panose="020B0604020202020204" pitchFamily="34" charset="0"/>
                <a:cs typeface="Arial" panose="020B0604020202020204" pitchFamily="34" charset="0"/>
              </a:rPr>
              <a:t>NOT have serial </a:t>
            </a:r>
            <a:r>
              <a:rPr lang="en-US" sz="1600" dirty="0" smtClean="0">
                <a:latin typeface="Arial" panose="020B0604020202020204" pitchFamily="34" charset="0"/>
                <a:cs typeface="Arial" panose="020B0604020202020204" pitchFamily="34" charset="0"/>
              </a:rPr>
              <a:t>numbers</a:t>
            </a:r>
          </a:p>
          <a:p>
            <a:pPr marL="434340" lvl="2" indent="-28575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Locating serial </a:t>
            </a:r>
            <a:r>
              <a:rPr lang="en-US" sz="1600" dirty="0">
                <a:latin typeface="Arial" panose="020B0604020202020204" pitchFamily="34" charset="0"/>
                <a:cs typeface="Arial" panose="020B0604020202020204" pitchFamily="34" charset="0"/>
              </a:rPr>
              <a:t>numbers is NOT ALWAYS </a:t>
            </a:r>
            <a:r>
              <a:rPr lang="en-US" sz="1600" dirty="0" smtClean="0">
                <a:latin typeface="Arial" panose="020B0604020202020204" pitchFamily="34" charset="0"/>
                <a:cs typeface="Arial" panose="020B0604020202020204" pitchFamily="34" charset="0"/>
              </a:rPr>
              <a:t>possible</a:t>
            </a:r>
          </a:p>
          <a:p>
            <a:pPr marL="434340" lvl="2" indent="-28575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When </a:t>
            </a:r>
            <a:r>
              <a:rPr lang="en-US" sz="1600" dirty="0">
                <a:latin typeface="Arial" panose="020B0604020202020204" pitchFamily="34" charset="0"/>
                <a:cs typeface="Arial" panose="020B0604020202020204" pitchFamily="34" charset="0"/>
              </a:rPr>
              <a:t>it is possible it is a lengthy </a:t>
            </a:r>
            <a:r>
              <a:rPr lang="en-US" sz="1600" dirty="0" smtClean="0">
                <a:latin typeface="Arial" panose="020B0604020202020204" pitchFamily="34" charset="0"/>
                <a:cs typeface="Arial" panose="020B0604020202020204" pitchFamily="34" charset="0"/>
              </a:rPr>
              <a:t>process</a:t>
            </a:r>
          </a:p>
          <a:p>
            <a:pPr marL="320040" lvl="2" indent="-171450" fontAlgn="base">
              <a:lnSpc>
                <a:spcPct val="100000"/>
              </a:lnSpc>
              <a:spcBef>
                <a:spcPct val="20000"/>
              </a:spcBef>
              <a:spcAft>
                <a:spcPts val="600"/>
              </a:spcAft>
              <a:buClr>
                <a:srgbClr val="003399"/>
              </a:buClr>
              <a:buSzPct val="110000"/>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792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a:solidFill>
                  <a:srgbClr val="002060"/>
                </a:solidFill>
                <a:latin typeface="Arial" panose="020B0604020202020204" pitchFamily="34" charset="0"/>
                <a:cs typeface="Arial" panose="020B0604020202020204" pitchFamily="34" charset="0"/>
              </a:rPr>
              <a:t>Inbound SIT</a:t>
            </a:r>
          </a:p>
          <a:p>
            <a:pPr>
              <a:lnSpc>
                <a:spcPts val="2200"/>
              </a:lnSpc>
            </a:pPr>
            <a:r>
              <a:rPr lang="en-US" altLang="en-US" sz="2000" b="1" dirty="0">
                <a:solidFill>
                  <a:srgbClr val="002060"/>
                </a:solidFill>
                <a:latin typeface="Arial" panose="020B0604020202020204" pitchFamily="34" charset="0"/>
                <a:cs typeface="Arial" panose="020B0604020202020204" pitchFamily="34" charset="0"/>
              </a:rPr>
              <a:t>Scenario 1 </a:t>
            </a:r>
            <a:r>
              <a:rPr lang="en-US" altLang="en-US" sz="2000" b="1" dirty="0" smtClean="0">
                <a:solidFill>
                  <a:srgbClr val="002060"/>
                </a:solidFill>
                <a:latin typeface="Arial" panose="020B0604020202020204" pitchFamily="34" charset="0"/>
                <a:cs typeface="Arial" panose="020B0604020202020204" pitchFamily="34" charset="0"/>
              </a:rPr>
              <a:t>Issues</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518578"/>
            <a:ext cx="9144000" cy="4575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600"/>
              </a:spcAft>
              <a:buClr>
                <a:srgbClr val="003399"/>
              </a:buClr>
              <a:buSzPct val="130000"/>
              <a:buNone/>
              <a:defRPr/>
            </a:pPr>
            <a:r>
              <a:rPr lang="en-US" sz="1600" b="1" dirty="0">
                <a:solidFill>
                  <a:srgbClr val="000000"/>
                </a:solidFill>
                <a:latin typeface="Arial" panose="020B0604020202020204" pitchFamily="34" charset="0"/>
                <a:cs typeface="Arial" panose="020B0604020202020204" pitchFamily="34" charset="0"/>
              </a:rPr>
              <a:t>Scenario 1 – Redistribution Orders (RDOs</a:t>
            </a:r>
            <a:r>
              <a:rPr lang="en-US" sz="1600" b="1" dirty="0" smtClean="0">
                <a:solidFill>
                  <a:srgbClr val="000000"/>
                </a:solidFill>
                <a:latin typeface="Arial" panose="020B0604020202020204" pitchFamily="34" charset="0"/>
                <a:cs typeface="Arial" panose="020B0604020202020204" pitchFamily="34" charset="0"/>
              </a:rPr>
              <a:t>)</a:t>
            </a:r>
          </a:p>
          <a:p>
            <a:pPr marL="0" lvl="1" indent="0">
              <a:spcAft>
                <a:spcPts val="600"/>
              </a:spcAft>
              <a:buClr>
                <a:srgbClr val="003399"/>
              </a:buClr>
              <a:buSzPct val="130000"/>
              <a:buNone/>
              <a:defRPr/>
            </a:pPr>
            <a:r>
              <a:rPr lang="en-US" sz="1600" b="1" dirty="0" smtClean="0">
                <a:solidFill>
                  <a:srgbClr val="000000"/>
                </a:solidFill>
                <a:latin typeface="Arial" panose="020B0604020202020204" pitchFamily="34" charset="0"/>
                <a:cs typeface="Arial" panose="020B0604020202020204" pitchFamily="34" charset="0"/>
              </a:rPr>
              <a:t>ISSUES:</a:t>
            </a:r>
            <a:endParaRPr lang="en-US" sz="1600" b="1" dirty="0">
              <a:solidFill>
                <a:srgbClr val="000000"/>
              </a:solidFill>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Receipts are incorrectly processed in </a:t>
            </a:r>
            <a:r>
              <a:rPr lang="en-US" sz="1600" dirty="0" smtClean="0">
                <a:latin typeface="Arial" panose="020B0604020202020204" pitchFamily="34" charset="0"/>
                <a:cs typeface="Arial" panose="020B0604020202020204" pitchFamily="34" charset="0"/>
              </a:rPr>
              <a:t>CAV RP </a:t>
            </a:r>
            <a:r>
              <a:rPr lang="en-US" sz="1600" dirty="0">
                <a:latin typeface="Arial" panose="020B0604020202020204" pitchFamily="34" charset="0"/>
                <a:cs typeface="Arial" panose="020B0604020202020204" pitchFamily="34" charset="0"/>
              </a:rPr>
              <a:t>under the WRONG document number.</a:t>
            </a:r>
          </a:p>
          <a:p>
            <a:pPr marL="434340" lvl="2" indent="-285750" fontAlgn="base">
              <a:lnSpc>
                <a:spcPct val="100000"/>
              </a:lnSpc>
              <a:spcBef>
                <a:spcPct val="20000"/>
              </a:spcBef>
              <a:spcAft>
                <a:spcPts val="600"/>
              </a:spcAft>
              <a:buClr>
                <a:srgbClr val="003399"/>
              </a:buClr>
              <a:buSzPct val="110000"/>
              <a:defRPr/>
            </a:pPr>
            <a:r>
              <a:rPr lang="en-US" sz="1600" dirty="0">
                <a:latin typeface="Arial" panose="020B0604020202020204" pitchFamily="34" charset="0"/>
                <a:cs typeface="Arial" panose="020B0604020202020204" pitchFamily="34" charset="0"/>
              </a:rPr>
              <a:t>Receipts are posted using 1348s that DO NOT have the Vendor’s UIC listed in the “Ship to” field (Block 3 in upper right corner</a:t>
            </a:r>
            <a:r>
              <a:rPr lang="en-US" sz="1600" dirty="0" smtClean="0">
                <a:latin typeface="Arial" panose="020B0604020202020204" pitchFamily="34" charset="0"/>
                <a:cs typeface="Arial" panose="020B0604020202020204" pitchFamily="34" charset="0"/>
              </a:rPr>
              <a:t>) when the correct DD 1348 was provided</a:t>
            </a:r>
          </a:p>
          <a:p>
            <a:pPr marL="434340" lvl="2" indent="-28575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Receipts are posted using a No Paperwork document incorrectly</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SDRs are not submitted within </a:t>
            </a:r>
            <a:r>
              <a:rPr lang="en-US" sz="1600" dirty="0" smtClean="0">
                <a:latin typeface="Arial" panose="020B0604020202020204" pitchFamily="34" charset="0"/>
                <a:cs typeface="Arial" panose="020B0604020202020204" pitchFamily="34" charset="0"/>
              </a:rPr>
              <a:t>7 </a:t>
            </a:r>
            <a:r>
              <a:rPr lang="en-US" sz="1600" dirty="0" smtClean="0">
                <a:latin typeface="Arial" panose="020B0604020202020204" pitchFamily="34" charset="0"/>
                <a:cs typeface="Arial" panose="020B0604020202020204" pitchFamily="34" charset="0"/>
              </a:rPr>
              <a:t>days </a:t>
            </a:r>
            <a:r>
              <a:rPr lang="en-US" sz="1600" dirty="0">
                <a:latin typeface="Arial" panose="020B0604020202020204" pitchFamily="34" charset="0"/>
                <a:cs typeface="Arial" panose="020B0604020202020204" pitchFamily="34" charset="0"/>
              </a:rPr>
              <a:t>to report missing material (only 9 of 10 assets were received). </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SIT remains open until receipts are matched</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Negatively impacts Buy/Repair Process and Fleet Readiness</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Incorrectly receipted RDOs result in 2 E&amp;Y Audit Infringements</a:t>
            </a:r>
          </a:p>
        </p:txBody>
      </p:sp>
    </p:spTree>
    <p:extLst>
      <p:ext uri="{BB962C8B-B14F-4D97-AF65-F5344CB8AC3E}">
        <p14:creationId xmlns:p14="http://schemas.microsoft.com/office/powerpoint/2010/main" val="1567403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a:solidFill>
                  <a:srgbClr val="002060"/>
                </a:solidFill>
                <a:latin typeface="Arial" panose="020B0604020202020204" pitchFamily="34" charset="0"/>
                <a:cs typeface="Arial" panose="020B0604020202020204" pitchFamily="34" charset="0"/>
              </a:rPr>
              <a:t>Inbound SIT</a:t>
            </a:r>
          </a:p>
          <a:p>
            <a:pPr>
              <a:lnSpc>
                <a:spcPts val="2200"/>
              </a:lnSpc>
            </a:pPr>
            <a:r>
              <a:rPr lang="en-US" altLang="en-US" sz="2000" b="1" dirty="0">
                <a:solidFill>
                  <a:srgbClr val="002060"/>
                </a:solidFill>
                <a:latin typeface="Arial" panose="020B0604020202020204" pitchFamily="34" charset="0"/>
                <a:cs typeface="Arial" panose="020B0604020202020204" pitchFamily="34" charset="0"/>
              </a:rPr>
              <a:t>Scenario 1 </a:t>
            </a:r>
            <a:r>
              <a:rPr lang="en-US" altLang="en-US" sz="2000" b="1" dirty="0" smtClean="0">
                <a:solidFill>
                  <a:srgbClr val="002060"/>
                </a:solidFill>
                <a:latin typeface="Arial" panose="020B0604020202020204" pitchFamily="34" charset="0"/>
                <a:cs typeface="Arial" panose="020B0604020202020204" pitchFamily="34" charset="0"/>
              </a:rPr>
              <a:t>Solution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354460"/>
            <a:ext cx="9144000" cy="55035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None/>
              <a:defRPr/>
            </a:pPr>
            <a:r>
              <a:rPr lang="en-US" sz="1600" b="1" dirty="0">
                <a:latin typeface="Arial" panose="020B0604020202020204" pitchFamily="34" charset="0"/>
                <a:cs typeface="Arial" panose="020B0604020202020204" pitchFamily="34" charset="0"/>
              </a:rPr>
              <a:t>Scenario 1 - Redistribution Orders (RDOs</a:t>
            </a:r>
            <a:r>
              <a:rPr lang="en-US" sz="1600" b="1" dirty="0" smtClean="0">
                <a:latin typeface="Arial" panose="020B0604020202020204" pitchFamily="34" charset="0"/>
                <a:cs typeface="Arial" panose="020B0604020202020204" pitchFamily="34" charset="0"/>
              </a:rPr>
              <a:t>)</a:t>
            </a:r>
          </a:p>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SOLUTION:</a:t>
            </a:r>
            <a:endParaRPr lang="en-US" sz="1600" b="1" dirty="0">
              <a:latin typeface="Arial" panose="020B0604020202020204" pitchFamily="34" charset="0"/>
              <a:cs typeface="Arial" panose="020B0604020202020204" pitchFamily="34" charset="0"/>
            </a:endParaRPr>
          </a:p>
          <a:p>
            <a:pPr marL="0" lvl="1" indent="0" fontAlgn="base">
              <a:lnSpc>
                <a:spcPct val="100000"/>
              </a:lnSpc>
              <a:spcBef>
                <a:spcPct val="20000"/>
              </a:spcBef>
              <a:spcAft>
                <a:spcPts val="600"/>
              </a:spcAft>
              <a:buClr>
                <a:srgbClr val="003399"/>
              </a:buClr>
              <a:buSzPct val="130000"/>
              <a:buNone/>
              <a:defRPr/>
            </a:pPr>
            <a:r>
              <a:rPr lang="en-US" sz="1500" dirty="0" smtClean="0">
                <a:latin typeface="Arial" panose="020B0604020202020204" pitchFamily="34" charset="0"/>
                <a:cs typeface="Arial" panose="020B0604020202020204" pitchFamily="34" charset="0"/>
              </a:rPr>
              <a:t>Per the CAV SOW…”</a:t>
            </a:r>
            <a:r>
              <a:rPr lang="en-US" sz="1500" b="1" dirty="0" smtClean="0">
                <a:latin typeface="Arial" panose="020B0604020202020204" pitchFamily="34" charset="0"/>
                <a:cs typeface="Arial" panose="020B0604020202020204" pitchFamily="34" charset="0"/>
              </a:rPr>
              <a:t>Upon </a:t>
            </a:r>
            <a:r>
              <a:rPr lang="en-US" sz="1500" b="1" dirty="0">
                <a:latin typeface="Arial" panose="020B0604020202020204" pitchFamily="34" charset="0"/>
                <a:cs typeface="Arial" panose="020B0604020202020204" pitchFamily="34" charset="0"/>
              </a:rPr>
              <a:t>receipt of material, the Contractor will compare the quantity of units and the NIIN of the item inside the container to the quantity and NIIN on the DD Form 1348-1A document that accompanies the material.  There may be multiple DD Form 1348-1A documents with the material.  </a:t>
            </a:r>
            <a:r>
              <a:rPr lang="en-US" sz="1500" b="1" dirty="0">
                <a:solidFill>
                  <a:srgbClr val="FF0000"/>
                </a:solidFill>
                <a:latin typeface="Arial" panose="020B0604020202020204" pitchFamily="34" charset="0"/>
                <a:cs typeface="Arial" panose="020B0604020202020204" pitchFamily="34" charset="0"/>
              </a:rPr>
              <a:t>The appropriate DD Form 1348-1A to compare is the one that reflects material being shipped to the Contractor.  </a:t>
            </a:r>
            <a:r>
              <a:rPr lang="en-US" sz="1500" b="1" dirty="0">
                <a:latin typeface="Arial" panose="020B0604020202020204" pitchFamily="34" charset="0"/>
                <a:cs typeface="Arial" panose="020B0604020202020204" pitchFamily="34" charset="0"/>
              </a:rPr>
              <a:t>Any discrepancies in quantity or NIIN must be reported in accordance with Paragraph IV.C., Supply Discrepancy Report (SDR) Origination and Action Point (Resolution) Requirements (SF-364).  If material is received without a DD </a:t>
            </a:r>
            <a:r>
              <a:rPr lang="en-US" sz="1500" b="1" dirty="0" smtClean="0">
                <a:latin typeface="Arial" panose="020B0604020202020204" pitchFamily="34" charset="0"/>
                <a:cs typeface="Arial" panose="020B0604020202020204" pitchFamily="34" charset="0"/>
              </a:rPr>
              <a:t>Form </a:t>
            </a:r>
            <a:r>
              <a:rPr lang="en-US" sz="1500" b="1" dirty="0">
                <a:latin typeface="Arial" panose="020B0604020202020204" pitchFamily="34" charset="0"/>
                <a:cs typeface="Arial" panose="020B0604020202020204" pitchFamily="34" charset="0"/>
              </a:rPr>
              <a:t>1348-1A, </a:t>
            </a:r>
            <a:r>
              <a:rPr lang="en-US" sz="1500" b="1" dirty="0">
                <a:solidFill>
                  <a:srgbClr val="FF0000"/>
                </a:solidFill>
                <a:latin typeface="Arial" panose="020B0604020202020204" pitchFamily="34" charset="0"/>
                <a:cs typeface="Arial" panose="020B0604020202020204" pitchFamily="34" charset="0"/>
              </a:rPr>
              <a:t>the Contractor will contact their CAV Analyst for assistance with receipt reporting</a:t>
            </a:r>
            <a:r>
              <a:rPr lang="en-US" sz="1500" b="1" dirty="0">
                <a:latin typeface="Arial" panose="020B0604020202020204" pitchFamily="34" charset="0"/>
                <a:cs typeface="Arial" panose="020B0604020202020204" pitchFamily="34" charset="0"/>
              </a:rPr>
              <a:t>.”</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Ensure that </a:t>
            </a:r>
            <a:r>
              <a:rPr lang="en-US" sz="1600" dirty="0" smtClean="0">
                <a:latin typeface="Arial" panose="020B0604020202020204" pitchFamily="34" charset="0"/>
                <a:cs typeface="Arial" panose="020B0604020202020204" pitchFamily="34" charset="0"/>
              </a:rPr>
              <a:t>all documentation </a:t>
            </a:r>
            <a:r>
              <a:rPr lang="en-US" sz="1600" dirty="0">
                <a:latin typeface="Arial" panose="020B0604020202020204" pitchFamily="34" charset="0"/>
                <a:cs typeface="Arial" panose="020B0604020202020204" pitchFamily="34" charset="0"/>
              </a:rPr>
              <a:t>is being delivered to keystroker.</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Check </a:t>
            </a:r>
            <a:r>
              <a:rPr lang="en-US" sz="1600" b="1" dirty="0">
                <a:latin typeface="Arial" panose="020B0604020202020204" pitchFamily="34" charset="0"/>
                <a:cs typeface="Arial" panose="020B0604020202020204" pitchFamily="34" charset="0"/>
              </a:rPr>
              <a:t>“Ship to” field </a:t>
            </a:r>
            <a:r>
              <a:rPr lang="en-US" sz="1600" b="1" dirty="0" smtClean="0">
                <a:latin typeface="Arial" panose="020B0604020202020204" pitchFamily="34" charset="0"/>
                <a:cs typeface="Arial" panose="020B0604020202020204" pitchFamily="34" charset="0"/>
              </a:rPr>
              <a:t>on the DD-1348 </a:t>
            </a:r>
            <a:r>
              <a:rPr lang="en-US" sz="1600" dirty="0" smtClean="0">
                <a:latin typeface="Arial" panose="020B0604020202020204" pitchFamily="34" charset="0"/>
                <a:cs typeface="Arial" panose="020B0604020202020204" pitchFamily="34" charset="0"/>
              </a:rPr>
              <a:t>for your sites’ UIC</a:t>
            </a:r>
            <a:endParaRPr lang="en-US" sz="1600" dirty="0">
              <a:latin typeface="Arial" panose="020B0604020202020204" pitchFamily="34" charset="0"/>
              <a:cs typeface="Arial" panose="020B0604020202020204" pitchFamily="34" charset="0"/>
            </a:endParaRPr>
          </a:p>
          <a:p>
            <a:pPr marL="434340" lvl="2" indent="-285750" fontAlgn="base">
              <a:lnSpc>
                <a:spcPct val="100000"/>
              </a:lnSpc>
              <a:spcBef>
                <a:spcPct val="20000"/>
              </a:spcBef>
              <a:spcAft>
                <a:spcPts val="600"/>
              </a:spcAft>
              <a:buClr>
                <a:srgbClr val="003399"/>
              </a:buClr>
              <a:buSzPct val="110000"/>
              <a:defRPr/>
            </a:pPr>
            <a:r>
              <a:rPr lang="en-US" sz="1600" dirty="0">
                <a:latin typeface="Arial" panose="020B0604020202020204" pitchFamily="34" charset="0"/>
                <a:cs typeface="Arial" panose="020B0604020202020204" pitchFamily="34" charset="0"/>
              </a:rPr>
              <a:t>Not your UIC – </a:t>
            </a:r>
            <a:r>
              <a:rPr lang="en-US" sz="1600" b="1" dirty="0" smtClean="0">
                <a:solidFill>
                  <a:srgbClr val="FF0000"/>
                </a:solidFill>
                <a:latin typeface="Arial" panose="020B0604020202020204" pitchFamily="34" charset="0"/>
                <a:cs typeface="Arial" panose="020B0604020202020204" pitchFamily="34" charset="0"/>
              </a:rPr>
              <a:t>STOP</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Contact </a:t>
            </a:r>
            <a:r>
              <a:rPr lang="en-US" sz="1600" dirty="0">
                <a:latin typeface="Arial" panose="020B0604020202020204" pitchFamily="34" charset="0"/>
                <a:cs typeface="Arial" panose="020B0604020202020204" pitchFamily="34" charset="0"/>
              </a:rPr>
              <a:t>WSS CAV analyst to obtain proper documentation before posting anything in </a:t>
            </a:r>
            <a:r>
              <a:rPr lang="en-US" sz="1600" dirty="0" smtClean="0">
                <a:latin typeface="Arial" panose="020B0604020202020204" pitchFamily="34" charset="0"/>
                <a:cs typeface="Arial" panose="020B0604020202020204" pitchFamily="34" charset="0"/>
              </a:rPr>
              <a:t>CAV RP</a:t>
            </a:r>
            <a:endParaRPr lang="en-US" sz="1600" dirty="0" smtClean="0">
              <a:latin typeface="Arial" panose="020B0604020202020204" pitchFamily="34" charset="0"/>
              <a:cs typeface="Arial" panose="020B0604020202020204" pitchFamily="34" charset="0"/>
            </a:endParaRPr>
          </a:p>
          <a:p>
            <a:pPr marL="434340" lvl="2" indent="-28575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If no response from WSS within </a:t>
            </a:r>
            <a:r>
              <a:rPr lang="en-US" sz="1600" dirty="0" smtClean="0">
                <a:latin typeface="Arial" panose="020B0604020202020204" pitchFamily="34" charset="0"/>
                <a:cs typeface="Arial" panose="020B0604020202020204" pitchFamily="34" charset="0"/>
              </a:rPr>
              <a:t>7 </a:t>
            </a:r>
            <a:r>
              <a:rPr lang="en-US" sz="1600" dirty="0" smtClean="0">
                <a:latin typeface="Arial" panose="020B0604020202020204" pitchFamily="34" charset="0"/>
                <a:cs typeface="Arial" panose="020B0604020202020204" pitchFamily="34" charset="0"/>
              </a:rPr>
              <a:t>days</a:t>
            </a:r>
            <a:endParaRPr lang="en-US" sz="1600" dirty="0" smtClean="0">
              <a:latin typeface="Arial" panose="020B0604020202020204" pitchFamily="34" charset="0"/>
              <a:cs typeface="Arial" panose="020B0604020202020204" pitchFamily="34" charset="0"/>
            </a:endParaRPr>
          </a:p>
          <a:p>
            <a:pPr marL="891540" lvl="3" indent="-28575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Post receipt under the Fleet Document number on the </a:t>
            </a:r>
            <a:r>
              <a:rPr lang="en-US" sz="1600" dirty="0" smtClean="0">
                <a:latin typeface="Arial" panose="020B0604020202020204" pitchFamily="34" charset="0"/>
                <a:cs typeface="Arial" panose="020B0604020202020204" pitchFamily="34" charset="0"/>
              </a:rPr>
              <a:t>DD-1348 </a:t>
            </a:r>
            <a:r>
              <a:rPr lang="en-US" sz="1600" dirty="0" smtClean="0">
                <a:latin typeface="Arial" panose="020B0604020202020204" pitchFamily="34" charset="0"/>
                <a:cs typeface="Arial" panose="020B0604020202020204" pitchFamily="34" charset="0"/>
              </a:rPr>
              <a:t>provided with the shipment</a:t>
            </a:r>
          </a:p>
          <a:p>
            <a:pPr marL="891540" lvl="3" indent="-28575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If no paperwork with shipment, use a no paperwork document number to post receipt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268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DD-1348-1A </a:t>
            </a:r>
            <a:r>
              <a:rPr lang="en-US" altLang="en-US" sz="2000" b="1" dirty="0" smtClean="0">
                <a:solidFill>
                  <a:srgbClr val="002060"/>
                </a:solidFill>
                <a:latin typeface="Arial" panose="020B0604020202020204" pitchFamily="34" charset="0"/>
                <a:cs typeface="Arial" panose="020B0604020202020204" pitchFamily="34" charset="0"/>
              </a:rPr>
              <a:t>Fig. 1</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11" name="TextBox 10"/>
          <p:cNvSpPr txBox="1">
            <a:spLocks noChangeArrowheads="1"/>
          </p:cNvSpPr>
          <p:nvPr/>
        </p:nvSpPr>
        <p:spPr bwMode="auto">
          <a:xfrm>
            <a:off x="653888" y="1506446"/>
            <a:ext cx="79194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lvl="1" eaLnBrk="1" hangingPunct="1">
              <a:spcAft>
                <a:spcPts val="600"/>
              </a:spcAft>
              <a:buClr>
                <a:srgbClr val="003399"/>
              </a:buClr>
              <a:buSzPct val="130000"/>
              <a:buFont typeface="Arial" panose="020B0604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The </a:t>
            </a:r>
            <a:r>
              <a:rPr lang="en-US" sz="1600" dirty="0" smtClean="0">
                <a:solidFill>
                  <a:srgbClr val="000000"/>
                </a:solidFill>
                <a:latin typeface="Arial" panose="020B0604020202020204" pitchFamily="34" charset="0"/>
                <a:cs typeface="Arial" panose="020B0604020202020204" pitchFamily="34" charset="0"/>
              </a:rPr>
              <a:t>DD-1348-1A </a:t>
            </a:r>
            <a:r>
              <a:rPr lang="en-US" sz="1600" dirty="0">
                <a:solidFill>
                  <a:srgbClr val="000000"/>
                </a:solidFill>
                <a:latin typeface="Arial" panose="020B0604020202020204" pitchFamily="34" charset="0"/>
                <a:cs typeface="Arial" panose="020B0604020202020204" pitchFamily="34" charset="0"/>
              </a:rPr>
              <a:t>includes important information that is vital for proper receipt processing (including the MILS document number, NIIN, SHIP TO, etc</a:t>
            </a:r>
            <a:r>
              <a:rPr lang="en-US" sz="1600" dirty="0" smtClean="0">
                <a:solidFill>
                  <a:srgbClr val="000000"/>
                </a:solidFill>
                <a:latin typeface="Arial" panose="020B0604020202020204" pitchFamily="34" charset="0"/>
                <a:cs typeface="Arial" panose="020B0604020202020204" pitchFamily="34" charset="0"/>
              </a:rPr>
              <a:t>.)</a:t>
            </a:r>
            <a:endParaRPr lang="en-US" sz="1600" dirty="0">
              <a:solidFill>
                <a:srgbClr val="000000"/>
              </a:solidFill>
              <a:latin typeface="Arial" panose="020B0604020202020204" pitchFamily="34" charset="0"/>
              <a:cs typeface="Arial" panose="020B0604020202020204" pitchFamily="34" charset="0"/>
            </a:endParaRPr>
          </a:p>
        </p:txBody>
      </p:sp>
      <p:pic>
        <p:nvPicPr>
          <p:cNvPr id="5" name="Picture 4" descr="C:\Users\dennis.fay\AppData\Local\Temp\SNAGHTML1521028b.PNG"/>
          <p:cNvPicPr/>
          <p:nvPr/>
        </p:nvPicPr>
        <p:blipFill>
          <a:blip r:embed="rId3">
            <a:extLst>
              <a:ext uri="{28A0092B-C50C-407E-A947-70E740481C1C}">
                <a14:useLocalDpi xmlns:a14="http://schemas.microsoft.com/office/drawing/2010/main" val="0"/>
              </a:ext>
            </a:extLst>
          </a:blip>
          <a:srcRect/>
          <a:stretch>
            <a:fillRect/>
          </a:stretch>
        </p:blipFill>
        <p:spPr bwMode="auto">
          <a:xfrm>
            <a:off x="1224759" y="2423892"/>
            <a:ext cx="6283001" cy="4053474"/>
          </a:xfrm>
          <a:prstGeom prst="rect">
            <a:avLst/>
          </a:prstGeom>
          <a:noFill/>
          <a:ln>
            <a:noFill/>
          </a:ln>
        </p:spPr>
      </p:pic>
      <p:sp>
        <p:nvSpPr>
          <p:cNvPr id="2" name="Rectangle 1"/>
          <p:cNvSpPr/>
          <p:nvPr/>
        </p:nvSpPr>
        <p:spPr>
          <a:xfrm>
            <a:off x="3322320" y="3459480"/>
            <a:ext cx="1371600" cy="2102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703320" y="3819870"/>
            <a:ext cx="762000" cy="325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589860" y="2423526"/>
            <a:ext cx="917899" cy="2739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890454" y="4343948"/>
            <a:ext cx="624840" cy="2585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693920" y="2573567"/>
            <a:ext cx="182880" cy="6995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816340" y="2573567"/>
            <a:ext cx="762000" cy="719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903594" y="5924550"/>
            <a:ext cx="1506855" cy="3257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895021" y="5564513"/>
            <a:ext cx="1515428" cy="273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5577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a:solidFill>
                  <a:srgbClr val="002060"/>
                </a:solidFill>
                <a:latin typeface="Arial" panose="020B0604020202020204" pitchFamily="34" charset="0"/>
                <a:cs typeface="Arial" panose="020B0604020202020204" pitchFamily="34" charset="0"/>
              </a:rPr>
              <a:t>Inbound SIT</a:t>
            </a:r>
          </a:p>
          <a:p>
            <a:pPr>
              <a:lnSpc>
                <a:spcPts val="2200"/>
              </a:lnSpc>
            </a:pPr>
            <a:r>
              <a:rPr lang="en-US" altLang="en-US" sz="2000" b="1" dirty="0">
                <a:solidFill>
                  <a:srgbClr val="002060"/>
                </a:solidFill>
                <a:latin typeface="Arial" panose="020B0604020202020204" pitchFamily="34" charset="0"/>
                <a:cs typeface="Arial" panose="020B0604020202020204" pitchFamily="34" charset="0"/>
              </a:rPr>
              <a:t>Scenario 1 </a:t>
            </a:r>
            <a:r>
              <a:rPr lang="en-US" altLang="en-US" sz="2000" b="1" dirty="0" smtClean="0">
                <a:solidFill>
                  <a:srgbClr val="002060"/>
                </a:solidFill>
                <a:latin typeface="Arial" panose="020B0604020202020204" pitchFamily="34" charset="0"/>
                <a:cs typeface="Arial" panose="020B0604020202020204" pitchFamily="34" charset="0"/>
              </a:rPr>
              <a:t>Solution Cont’d</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531079"/>
            <a:ext cx="9144000" cy="37191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None/>
              <a:defRPr/>
            </a:pPr>
            <a:r>
              <a:rPr lang="en-US" sz="1600" b="1" dirty="0">
                <a:latin typeface="Arial" panose="020B0604020202020204" pitchFamily="34" charset="0"/>
                <a:cs typeface="Arial" panose="020B0604020202020204" pitchFamily="34" charset="0"/>
              </a:rPr>
              <a:t>Scenario 1 - Redistribution Orders (RDOs</a:t>
            </a:r>
            <a:r>
              <a:rPr lang="en-US" sz="1600" b="1" dirty="0" smtClean="0">
                <a:latin typeface="Arial" panose="020B0604020202020204" pitchFamily="34" charset="0"/>
                <a:cs typeface="Arial" panose="020B0604020202020204" pitchFamily="34" charset="0"/>
              </a:rPr>
              <a:t>)</a:t>
            </a:r>
          </a:p>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SOLUTION cont’d:</a:t>
            </a:r>
            <a:endParaRPr lang="en-US" sz="1600" b="1" dirty="0">
              <a:latin typeface="Arial" panose="020B0604020202020204" pitchFamily="34" charset="0"/>
              <a:cs typeface="Arial" panose="020B0604020202020204" pitchFamily="34" charset="0"/>
            </a:endParaRPr>
          </a:p>
          <a:p>
            <a:pPr marL="285750" lvl="1" indent="-285750" fontAlgn="base">
              <a:lnSpc>
                <a:spcPct val="10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If the qty. received differs from the qty. listed on the DD-1348, post a receipt for the material physically delivered and submit an SDR for any missing material within </a:t>
            </a:r>
            <a:r>
              <a:rPr lang="en-US" sz="1600" dirty="0" smtClean="0">
                <a:latin typeface="Arial" panose="020B0604020202020204" pitchFamily="34" charset="0"/>
                <a:cs typeface="Arial" panose="020B0604020202020204" pitchFamily="34" charset="0"/>
              </a:rPr>
              <a:t>7 </a:t>
            </a:r>
            <a:r>
              <a:rPr lang="en-US" sz="1600" dirty="0" smtClean="0">
                <a:latin typeface="Arial" panose="020B0604020202020204" pitchFamily="34" charset="0"/>
                <a:cs typeface="Arial" panose="020B0604020202020204" pitchFamily="34" charset="0"/>
              </a:rPr>
              <a:t>days of receipt. </a:t>
            </a:r>
          </a:p>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***Do not mark the SDR as Information Only***</a:t>
            </a:r>
          </a:p>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***SDRs do not close SIT***</a:t>
            </a:r>
          </a:p>
          <a:p>
            <a:pPr marL="285750" lvl="1" indent="-285750" fontAlgn="base">
              <a:lnSpc>
                <a:spcPct val="10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Report issuers who are </a:t>
            </a:r>
            <a:r>
              <a:rPr lang="en-US" sz="1600" dirty="0" smtClean="0">
                <a:latin typeface="Arial" panose="020B0604020202020204" pitchFamily="34" charset="0"/>
                <a:cs typeface="Arial" panose="020B0604020202020204" pitchFamily="34" charset="0"/>
              </a:rPr>
              <a:t>consistently missing paperwork</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96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Inbound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2 Solution</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469494"/>
            <a:ext cx="9144000" cy="4714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None/>
              <a:defRPr/>
            </a:pPr>
            <a:r>
              <a:rPr lang="en-US" sz="1600" b="1" dirty="0">
                <a:latin typeface="Arial" panose="020B0604020202020204" pitchFamily="34" charset="0"/>
                <a:cs typeface="Arial" panose="020B0604020202020204" pitchFamily="34" charset="0"/>
              </a:rPr>
              <a:t>Scenario </a:t>
            </a:r>
            <a:r>
              <a:rPr lang="en-US" sz="1600" b="1" dirty="0" smtClean="0">
                <a:latin typeface="Arial" panose="020B0604020202020204" pitchFamily="34" charset="0"/>
                <a:cs typeface="Arial" panose="020B0604020202020204" pitchFamily="34" charset="0"/>
              </a:rPr>
              <a:t>2 – Misidentified/Misdirected NIIN</a:t>
            </a:r>
            <a:endParaRPr lang="en-US" sz="1600" b="1" dirty="0">
              <a:latin typeface="Arial" panose="020B0604020202020204" pitchFamily="34" charset="0"/>
              <a:cs typeface="Arial" panose="020B0604020202020204" pitchFamily="34" charset="0"/>
            </a:endParaRPr>
          </a:p>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SOLUTION:</a:t>
            </a:r>
            <a:endParaRPr lang="en-US" sz="1600" b="1" dirty="0">
              <a:latin typeface="Arial" panose="020B0604020202020204" pitchFamily="34" charset="0"/>
              <a:cs typeface="Arial" panose="020B0604020202020204" pitchFamily="34" charset="0"/>
            </a:endParaRPr>
          </a:p>
          <a:p>
            <a:pPr marL="0" lvl="1" indent="-30861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Receive </a:t>
            </a:r>
            <a:r>
              <a:rPr lang="en-US" sz="1600" dirty="0">
                <a:latin typeface="Arial" panose="020B0604020202020204" pitchFamily="34" charset="0"/>
                <a:cs typeface="Arial" panose="020B0604020202020204" pitchFamily="34" charset="0"/>
              </a:rPr>
              <a:t>in </a:t>
            </a:r>
            <a:r>
              <a:rPr lang="en-US" sz="1600" b="1" dirty="0">
                <a:latin typeface="Arial" panose="020B0604020202020204" pitchFamily="34" charset="0"/>
                <a:cs typeface="Arial" panose="020B0604020202020204" pitchFamily="34" charset="0"/>
              </a:rPr>
              <a:t>J </a:t>
            </a:r>
            <a:r>
              <a:rPr lang="en-US" sz="1600" b="1" dirty="0" smtClean="0">
                <a:latin typeface="Arial" panose="020B0604020202020204" pitchFamily="34" charset="0"/>
                <a:cs typeface="Arial" panose="020B0604020202020204" pitchFamily="34" charset="0"/>
              </a:rPr>
              <a:t>condition</a:t>
            </a:r>
            <a:r>
              <a:rPr lang="en-US" sz="1600" dirty="0" smtClean="0">
                <a:latin typeface="Arial" panose="020B0604020202020204" pitchFamily="34" charset="0"/>
                <a:cs typeface="Arial" panose="020B0604020202020204" pitchFamily="34" charset="0"/>
              </a:rPr>
              <a:t>.</a:t>
            </a:r>
          </a:p>
          <a:p>
            <a:pPr marL="0" lvl="1" indent="-30861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If you can’t identify the NIIN shipped to you, receipt for </a:t>
            </a:r>
            <a:r>
              <a:rPr lang="en-US" sz="1600" b="1" dirty="0" smtClean="0">
                <a:latin typeface="Arial" panose="020B0604020202020204" pitchFamily="34" charset="0"/>
                <a:cs typeface="Arial" panose="020B0604020202020204" pitchFamily="34" charset="0"/>
              </a:rPr>
              <a:t>NIIN MDJ111111</a:t>
            </a:r>
            <a:r>
              <a:rPr lang="en-US" sz="1600" dirty="0" smtClean="0">
                <a:latin typeface="Arial" panose="020B0604020202020204" pitchFamily="34" charset="0"/>
                <a:cs typeface="Arial" panose="020B0604020202020204" pitchFamily="34" charset="0"/>
              </a:rPr>
              <a:t> in </a:t>
            </a:r>
            <a:r>
              <a:rPr lang="en-US" sz="1600" dirty="0" smtClean="0">
                <a:latin typeface="Arial" panose="020B0604020202020204" pitchFamily="34" charset="0"/>
                <a:cs typeface="Arial" panose="020B0604020202020204" pitchFamily="34" charset="0"/>
              </a:rPr>
              <a:t>CAV RP</a:t>
            </a:r>
            <a:endParaRPr lang="en-US" sz="1600" dirty="0" smtClean="0">
              <a:latin typeface="Arial" panose="020B0604020202020204" pitchFamily="34" charset="0"/>
              <a:cs typeface="Arial" panose="020B0604020202020204" pitchFamily="34" charset="0"/>
            </a:endParaRPr>
          </a:p>
          <a:p>
            <a:pPr marL="0" lvl="1" indent="-30861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Send </a:t>
            </a:r>
            <a:r>
              <a:rPr lang="en-US" sz="1600" dirty="0">
                <a:latin typeface="Arial" panose="020B0604020202020204" pitchFamily="34" charset="0"/>
                <a:cs typeface="Arial" panose="020B0604020202020204" pitchFamily="34" charset="0"/>
              </a:rPr>
              <a:t>back to ATAC for rescreening </a:t>
            </a:r>
            <a:r>
              <a:rPr lang="en-US" sz="1600" dirty="0" smtClean="0">
                <a:latin typeface="Arial" panose="020B0604020202020204" pitchFamily="34" charset="0"/>
                <a:cs typeface="Arial" panose="020B0604020202020204" pitchFamily="34" charset="0"/>
              </a:rPr>
              <a:t>within </a:t>
            </a:r>
            <a:r>
              <a:rPr lang="en-US" sz="1600" dirty="0" smtClean="0">
                <a:latin typeface="Arial" panose="020B0604020202020204" pitchFamily="34" charset="0"/>
                <a:cs typeface="Arial" panose="020B0604020202020204" pitchFamily="34" charset="0"/>
              </a:rPr>
              <a:t>7 days</a:t>
            </a:r>
            <a:r>
              <a:rPr lang="en-US"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marL="0" lvl="1" indent="-30861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File an info-only SDR within 7 days</a:t>
            </a:r>
          </a:p>
          <a:p>
            <a:pPr marL="0" lvl="1" indent="-308610" fontAlgn="base">
              <a:lnSpc>
                <a:spcPct val="100000"/>
              </a:lnSpc>
              <a:spcBef>
                <a:spcPct val="20000"/>
              </a:spcBef>
              <a:spcAft>
                <a:spcPts val="600"/>
              </a:spcAft>
              <a:buClr>
                <a:srgbClr val="003399"/>
              </a:buClr>
              <a:buSzPct val="110000"/>
              <a:defRPr/>
            </a:pPr>
            <a:r>
              <a:rPr lang="en-US" sz="1600" b="1" i="1" dirty="0" smtClean="0">
                <a:latin typeface="Arial" panose="020B0604020202020204" pitchFamily="34" charset="0"/>
                <a:cs typeface="Arial" panose="020B0604020202020204" pitchFamily="34" charset="0"/>
              </a:rPr>
              <a:t>Exception: Classified NIINs have a different process </a:t>
            </a:r>
            <a:r>
              <a:rPr lang="en-US" sz="1600" b="1" i="1" dirty="0" smtClean="0">
                <a:latin typeface="Arial" panose="020B0604020202020204" pitchFamily="34" charset="0"/>
                <a:cs typeface="Arial" panose="020B0604020202020204" pitchFamily="34" charset="0"/>
              </a:rPr>
              <a:t>(later in presentation)</a:t>
            </a:r>
            <a:endParaRPr lang="en-US" sz="16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65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ChangeAspect="1"/>
          </p:cNvSpPr>
          <p:nvPr/>
        </p:nvSpPr>
        <p:spPr bwMode="auto">
          <a:xfrm>
            <a:off x="2515294" y="871157"/>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1800"/>
              </a:lnSpc>
            </a:pPr>
            <a:r>
              <a:rPr lang="en-US" altLang="en-US" sz="2000" b="1" dirty="0" smtClean="0">
                <a:solidFill>
                  <a:srgbClr val="002060"/>
                </a:solidFill>
                <a:latin typeface="Arial" panose="020B0604020202020204" pitchFamily="34" charset="0"/>
                <a:cs typeface="Arial" panose="020B0604020202020204" pitchFamily="34" charset="0"/>
              </a:rPr>
              <a:t>Agenda</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0" y="1512345"/>
            <a:ext cx="9144000" cy="3123932"/>
          </a:xfrm>
          <a:prstGeom prst="rect">
            <a:avLst/>
          </a:prstGeom>
          <a:noFill/>
        </p:spPr>
        <p:txBody>
          <a:bodyPr wrap="square" rtlCol="0">
            <a:spAutoFit/>
          </a:bodyPr>
          <a:lstStyle/>
          <a:p>
            <a:pPr marL="0" lvl="1">
              <a:spcBef>
                <a:spcPts val="300"/>
              </a:spcBef>
              <a:spcAft>
                <a:spcPts val="300"/>
              </a:spcAft>
              <a:buClr>
                <a:srgbClr val="003399"/>
              </a:buClr>
              <a:buSzPct val="130000"/>
              <a:defRPr/>
            </a:pPr>
            <a:endParaRPr lang="en-US" sz="8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r>
              <a:rPr lang="en-US" sz="1600" b="1" dirty="0" smtClean="0">
                <a:solidFill>
                  <a:srgbClr val="000000"/>
                </a:solidFill>
                <a:latin typeface="Arial" panose="020B0604020202020204" pitchFamily="34" charset="0"/>
                <a:cs typeface="Arial" panose="020B0604020202020204" pitchFamily="34" charset="0"/>
              </a:rPr>
              <a:t>Proof of Shipment</a:t>
            </a:r>
            <a:r>
              <a:rPr lang="en-US" sz="1600" dirty="0" smtClean="0">
                <a:solidFill>
                  <a:srgbClr val="000000"/>
                </a:solidFill>
                <a:latin typeface="Arial" panose="020B0604020202020204" pitchFamily="34" charset="0"/>
                <a:cs typeface="Arial" panose="020B0604020202020204" pitchFamily="34" charset="0"/>
              </a:rPr>
              <a:t> – Issues and Solutions</a:t>
            </a:r>
          </a:p>
          <a:p>
            <a:pPr marL="285750" lvl="1" indent="-285750">
              <a:spcBef>
                <a:spcPts val="300"/>
              </a:spcBef>
              <a:spcAft>
                <a:spcPts val="300"/>
              </a:spcAft>
              <a:buClr>
                <a:srgbClr val="003399"/>
              </a:buClr>
              <a:buSzPct val="130000"/>
              <a:buFont typeface="Arial" panose="020B0604020202020204" pitchFamily="34" charset="0"/>
              <a:buChar char="•"/>
              <a:defRPr/>
            </a:pPr>
            <a:endParaRPr lang="en-US" sz="16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r>
              <a:rPr lang="en-US" sz="1600" b="1" dirty="0" smtClean="0">
                <a:solidFill>
                  <a:srgbClr val="000000"/>
                </a:solidFill>
                <a:latin typeface="Arial" panose="020B0604020202020204" pitchFamily="34" charset="0"/>
                <a:cs typeface="Arial" panose="020B0604020202020204" pitchFamily="34" charset="0"/>
              </a:rPr>
              <a:t>Outbound SIT</a:t>
            </a:r>
            <a:r>
              <a:rPr lang="en-US" sz="1600" dirty="0" smtClean="0">
                <a:solidFill>
                  <a:srgbClr val="000000"/>
                </a:solidFill>
                <a:latin typeface="Arial" panose="020B0604020202020204" pitchFamily="34" charset="0"/>
                <a:cs typeface="Arial" panose="020B0604020202020204" pitchFamily="34" charset="0"/>
              </a:rPr>
              <a:t> – Issues and Solutions</a:t>
            </a:r>
            <a:endParaRPr lang="en-US" sz="16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endParaRPr lang="en-US" sz="16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r>
              <a:rPr lang="en-US" sz="1600" b="1" dirty="0">
                <a:solidFill>
                  <a:srgbClr val="000000"/>
                </a:solidFill>
                <a:latin typeface="Arial" panose="020B0604020202020204" pitchFamily="34" charset="0"/>
                <a:cs typeface="Arial" panose="020B0604020202020204" pitchFamily="34" charset="0"/>
              </a:rPr>
              <a:t>Inbound </a:t>
            </a:r>
            <a:r>
              <a:rPr lang="en-US" sz="1600" b="1" dirty="0" smtClean="0">
                <a:solidFill>
                  <a:srgbClr val="000000"/>
                </a:solidFill>
                <a:latin typeface="Arial" panose="020B0604020202020204" pitchFamily="34" charset="0"/>
                <a:cs typeface="Arial" panose="020B0604020202020204" pitchFamily="34" charset="0"/>
              </a:rPr>
              <a:t>SIT</a:t>
            </a:r>
            <a:r>
              <a:rPr lang="en-US" sz="1600" dirty="0" smtClean="0">
                <a:solidFill>
                  <a:srgbClr val="000000"/>
                </a:solidFill>
                <a:latin typeface="Arial" panose="020B0604020202020204" pitchFamily="34" charset="0"/>
                <a:cs typeface="Arial" panose="020B0604020202020204" pitchFamily="34" charset="0"/>
              </a:rPr>
              <a:t> – Issues and Solutions</a:t>
            </a:r>
            <a:endParaRPr lang="en-US" sz="16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endParaRPr lang="en-US" sz="16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r>
              <a:rPr lang="en-US" sz="1600" b="1" dirty="0" smtClean="0">
                <a:solidFill>
                  <a:srgbClr val="000000"/>
                </a:solidFill>
                <a:latin typeface="Arial" panose="020B0604020202020204" pitchFamily="34" charset="0"/>
                <a:cs typeface="Arial" panose="020B0604020202020204" pitchFamily="34" charset="0"/>
              </a:rPr>
              <a:t>Classified SIT</a:t>
            </a:r>
            <a:r>
              <a:rPr lang="en-US" sz="1600" dirty="0" smtClean="0">
                <a:solidFill>
                  <a:srgbClr val="000000"/>
                </a:solidFill>
                <a:latin typeface="Arial" panose="020B0604020202020204" pitchFamily="34" charset="0"/>
                <a:cs typeface="Arial" panose="020B0604020202020204" pitchFamily="34" charset="0"/>
              </a:rPr>
              <a:t> – Issues and Solutions</a:t>
            </a:r>
            <a:endParaRPr lang="en-US" sz="16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endParaRPr lang="en-US" sz="1600" dirty="0">
              <a:solidFill>
                <a:srgbClr val="000000"/>
              </a:solidFill>
              <a:latin typeface="Arial" panose="020B0604020202020204" pitchFamily="34" charset="0"/>
              <a:cs typeface="Arial" panose="020B0604020202020204" pitchFamily="34" charset="0"/>
            </a:endParaRPr>
          </a:p>
          <a:p>
            <a:pPr marL="285750" lvl="1" indent="-285750">
              <a:spcBef>
                <a:spcPts val="300"/>
              </a:spcBef>
              <a:spcAft>
                <a:spcPts val="300"/>
              </a:spcAft>
              <a:buClr>
                <a:srgbClr val="003399"/>
              </a:buClr>
              <a:buSzPct val="130000"/>
              <a:buFont typeface="Arial" panose="020B0604020202020204" pitchFamily="34" charset="0"/>
              <a:buChar char="•"/>
              <a:defRPr/>
            </a:pPr>
            <a:r>
              <a:rPr lang="en-US" sz="1600" b="1" dirty="0">
                <a:solidFill>
                  <a:srgbClr val="000000"/>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220692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Inbound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3 Solution</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0" y="1469494"/>
            <a:ext cx="9144000" cy="4714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None/>
              <a:defRPr/>
            </a:pPr>
            <a:r>
              <a:rPr lang="en-US" sz="1600" b="1" dirty="0">
                <a:latin typeface="Arial" panose="020B0604020202020204" pitchFamily="34" charset="0"/>
                <a:cs typeface="Arial" panose="020B0604020202020204" pitchFamily="34" charset="0"/>
              </a:rPr>
              <a:t>Scenario </a:t>
            </a:r>
            <a:r>
              <a:rPr lang="en-US" sz="1600" b="1" dirty="0" smtClean="0">
                <a:latin typeface="Arial" panose="020B0604020202020204" pitchFamily="34" charset="0"/>
                <a:cs typeface="Arial" panose="020B0604020202020204" pitchFamily="34" charset="0"/>
              </a:rPr>
              <a:t>3 – Receipt Reversals</a:t>
            </a:r>
            <a:endParaRPr lang="en-US" sz="1600" b="1" dirty="0">
              <a:latin typeface="Arial" panose="020B0604020202020204" pitchFamily="34" charset="0"/>
              <a:cs typeface="Arial" panose="020B0604020202020204" pitchFamily="34" charset="0"/>
            </a:endParaRPr>
          </a:p>
          <a:p>
            <a:pPr marL="0" lvl="1" indent="0" fontAlgn="base">
              <a:lnSpc>
                <a:spcPct val="100000"/>
              </a:lnSpc>
              <a:spcBef>
                <a:spcPct val="20000"/>
              </a:spcBef>
              <a:spcAft>
                <a:spcPts val="600"/>
              </a:spcAft>
              <a:buClr>
                <a:srgbClr val="003399"/>
              </a:buClr>
              <a:buSzPct val="130000"/>
              <a:buNone/>
              <a:defRPr/>
            </a:pPr>
            <a:r>
              <a:rPr lang="en-US" sz="1600" b="1" dirty="0" smtClean="0">
                <a:latin typeface="Arial" panose="020B0604020202020204" pitchFamily="34" charset="0"/>
                <a:cs typeface="Arial" panose="020B0604020202020204" pitchFamily="34" charset="0"/>
              </a:rPr>
              <a:t>SOLUTION:</a:t>
            </a:r>
            <a:endParaRPr lang="en-US" sz="1600" b="1" dirty="0">
              <a:latin typeface="Arial" panose="020B0604020202020204" pitchFamily="34" charset="0"/>
              <a:cs typeface="Arial" panose="020B0604020202020204" pitchFamily="34" charset="0"/>
            </a:endParaRPr>
          </a:p>
          <a:p>
            <a:pPr marL="0" lvl="1" indent="-30861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Receipt reversals in CAV/CAV RP cause reopening of SIT</a:t>
            </a:r>
          </a:p>
          <a:p>
            <a:pPr marL="307975" lvl="1" indent="-307975" fontAlgn="base">
              <a:lnSpc>
                <a:spcPct val="100000"/>
              </a:lnSpc>
              <a:spcBef>
                <a:spcPct val="20000"/>
              </a:spcBef>
              <a:spcAft>
                <a:spcPts val="600"/>
              </a:spcAft>
              <a:buClr>
                <a:srgbClr val="003399"/>
              </a:buClr>
              <a:buSzPct val="110000"/>
              <a:defRPr/>
            </a:pPr>
            <a:r>
              <a:rPr lang="en-US" sz="1600" dirty="0">
                <a:latin typeface="Arial" panose="020B0604020202020204" pitchFamily="34" charset="0"/>
                <a:cs typeface="Arial" panose="020B0604020202020204" pitchFamily="34" charset="0"/>
              </a:rPr>
              <a:t>Reach out to CAV Analyst before processing any </a:t>
            </a:r>
            <a:r>
              <a:rPr lang="en-US" sz="1600" dirty="0" smtClean="0">
                <a:latin typeface="Arial" panose="020B0604020202020204" pitchFamily="34" charset="0"/>
                <a:cs typeface="Arial" panose="020B0604020202020204" pitchFamily="34" charset="0"/>
              </a:rPr>
              <a:t>reversals – you will require approval from your CAV Analyst to reverse any receipts in CAV RP that are over 30 days old</a:t>
            </a:r>
            <a:endParaRPr lang="en-US" sz="1600" dirty="0" smtClean="0">
              <a:latin typeface="Arial" panose="020B0604020202020204" pitchFamily="34" charset="0"/>
              <a:cs typeface="Arial" panose="020B0604020202020204" pitchFamily="34" charset="0"/>
            </a:endParaRPr>
          </a:p>
          <a:p>
            <a:pPr marL="0" lvl="1" indent="-308610"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If reposting receipt, make sure to post under original Source Document </a:t>
            </a:r>
            <a:r>
              <a:rPr lang="en-US" sz="1600" dirty="0" smtClean="0">
                <a:latin typeface="Arial" panose="020B0604020202020204" pitchFamily="34" charset="0"/>
                <a:cs typeface="Arial" panose="020B0604020202020204" pitchFamily="34" charset="0"/>
              </a:rPr>
              <a:t>Number</a:t>
            </a:r>
            <a:endParaRPr lang="en-US" sz="1600" dirty="0" smtClean="0">
              <a:latin typeface="Arial" panose="020B0604020202020204" pitchFamily="34" charset="0"/>
              <a:cs typeface="Arial" panose="020B0604020202020204" pitchFamily="34" charset="0"/>
            </a:endParaRPr>
          </a:p>
          <a:p>
            <a:pPr marL="0" lvl="1" indent="-308610" defTabSz="288925" fontAlgn="base">
              <a:lnSpc>
                <a:spcPct val="100000"/>
              </a:lnSpc>
              <a:spcBef>
                <a:spcPct val="20000"/>
              </a:spcBef>
              <a:spcAft>
                <a:spcPts val="600"/>
              </a:spcAft>
              <a:buClr>
                <a:srgbClr val="003399"/>
              </a:buClr>
              <a:buSzPct val="110000"/>
              <a:defRPr/>
            </a:pPr>
            <a:r>
              <a:rPr lang="en-US" sz="1600" dirty="0" smtClean="0">
                <a:latin typeface="Arial" panose="020B0604020202020204" pitchFamily="34" charset="0"/>
                <a:cs typeface="Arial" panose="020B0604020202020204" pitchFamily="34" charset="0"/>
              </a:rPr>
              <a:t>If reversal is needed and SIT can’t be closed, an LDD (Loss, Damaged, Destroyed) may be 	required</a:t>
            </a:r>
            <a:endParaRPr lang="en-US" sz="1600" b="1"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776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68217" y="2117993"/>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sz="1000" dirty="0" smtClean="0"/>
          </a:p>
          <a:p>
            <a:pPr marL="0" indent="0" algn="ctr">
              <a:buFont typeface="Arial" panose="020B0604020202020204" pitchFamily="34" charset="0"/>
              <a:buNone/>
            </a:pPr>
            <a:r>
              <a:rPr lang="en-US" sz="3600" b="1" dirty="0" smtClean="0">
                <a:solidFill>
                  <a:srgbClr val="002060"/>
                </a:solidFill>
                <a:latin typeface="Arial" panose="020B0604020202020204" pitchFamily="34" charset="0"/>
                <a:cs typeface="Arial" panose="020B0604020202020204" pitchFamily="34" charset="0"/>
              </a:rPr>
              <a:t>Classified SIT Scenarios</a:t>
            </a:r>
          </a:p>
        </p:txBody>
      </p:sp>
    </p:spTree>
    <p:extLst>
      <p:ext uri="{BB962C8B-B14F-4D97-AF65-F5344CB8AC3E}">
        <p14:creationId xmlns:p14="http://schemas.microsoft.com/office/powerpoint/2010/main" val="2744721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ChangeAspect="1"/>
          </p:cNvSpPr>
          <p:nvPr/>
        </p:nvSpPr>
        <p:spPr bwMode="auto">
          <a:xfrm>
            <a:off x="2515294" y="870333"/>
            <a:ext cx="6516200" cy="27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What is Classified SIT?</a:t>
            </a:r>
          </a:p>
        </p:txBody>
      </p:sp>
      <p:sp>
        <p:nvSpPr>
          <p:cNvPr id="3" name="Rectangle 2"/>
          <p:cNvSpPr/>
          <p:nvPr/>
        </p:nvSpPr>
        <p:spPr>
          <a:xfrm>
            <a:off x="0" y="1428870"/>
            <a:ext cx="9144000" cy="1083374"/>
          </a:xfrm>
          <a:prstGeom prst="rect">
            <a:avLst/>
          </a:prstGeom>
        </p:spPr>
        <p:txBody>
          <a:bodyPr wrap="square">
            <a:spAutoFit/>
          </a:bodyPr>
          <a:lstStyle/>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solidFill>
                  <a:srgbClr val="000000"/>
                </a:solidFill>
                <a:latin typeface="Arial" panose="020B0604020202020204" pitchFamily="34" charset="0"/>
                <a:cs typeface="Arial" panose="020B0604020202020204" pitchFamily="34" charset="0"/>
              </a:rPr>
              <a:t>Classified SIT or Security Coded SIT is determined by the CIIC Code</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solidFill>
                  <a:srgbClr val="000000"/>
                </a:solidFill>
                <a:latin typeface="Arial" panose="020B0604020202020204" pitchFamily="34" charset="0"/>
                <a:cs typeface="Arial" panose="020B0604020202020204" pitchFamily="34" charset="0"/>
              </a:rPr>
              <a:t>CIIC stands for Controlled Inventory Item Code</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solidFill>
                  <a:srgbClr val="000000"/>
                </a:solidFill>
                <a:latin typeface="Arial" panose="020B0604020202020204" pitchFamily="34" charset="0"/>
                <a:cs typeface="Arial" panose="020B0604020202020204" pitchFamily="34" charset="0"/>
              </a:rPr>
              <a:t>Below are the CIICs that are considered Classified/Security Coded</a:t>
            </a: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b="31142"/>
          <a:stretch/>
        </p:blipFill>
        <p:spPr>
          <a:xfrm>
            <a:off x="187366" y="2610998"/>
            <a:ext cx="8769267" cy="4089207"/>
          </a:xfrm>
          <a:prstGeom prst="rect">
            <a:avLst/>
          </a:prstGeom>
        </p:spPr>
      </p:pic>
    </p:spTree>
    <p:extLst>
      <p:ext uri="{BB962C8B-B14F-4D97-AF65-F5344CB8AC3E}">
        <p14:creationId xmlns:p14="http://schemas.microsoft.com/office/powerpoint/2010/main" val="2455733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noChangeAspect="1"/>
          </p:cNvSpPr>
          <p:nvPr/>
        </p:nvSpPr>
        <p:spPr bwMode="auto">
          <a:xfrm>
            <a:off x="2515294" y="870333"/>
            <a:ext cx="6516200" cy="27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DD-1348 – Classified/Security Coded</a:t>
            </a:r>
          </a:p>
        </p:txBody>
      </p:sp>
      <p:sp>
        <p:nvSpPr>
          <p:cNvPr id="3" name="Rectangle 2"/>
          <p:cNvSpPr/>
          <p:nvPr/>
        </p:nvSpPr>
        <p:spPr>
          <a:xfrm>
            <a:off x="0" y="1428870"/>
            <a:ext cx="9144000" cy="710964"/>
          </a:xfrm>
          <a:prstGeom prst="rect">
            <a:avLst/>
          </a:prstGeom>
        </p:spPr>
        <p:txBody>
          <a:bodyPr wrap="square">
            <a:spAutoFit/>
          </a:bodyPr>
          <a:lstStyle/>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solidFill>
                  <a:srgbClr val="000000"/>
                </a:solidFill>
                <a:latin typeface="Arial" panose="020B0604020202020204" pitchFamily="34" charset="0"/>
                <a:cs typeface="Arial" panose="020B0604020202020204" pitchFamily="34" charset="0"/>
              </a:rPr>
              <a:t>How do I know if the asset I received is Classified/Security Coded?</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solidFill>
                  <a:srgbClr val="000000"/>
                </a:solidFill>
                <a:latin typeface="Arial" panose="020B0604020202020204" pitchFamily="34" charset="0"/>
                <a:cs typeface="Arial" panose="020B0604020202020204" pitchFamily="34" charset="0"/>
              </a:rPr>
              <a:t>Reference the DD-1348 and look for the CIIC Code or for Security Coded Notations</a:t>
            </a:r>
          </a:p>
        </p:txBody>
      </p:sp>
      <p:pic>
        <p:nvPicPr>
          <p:cNvPr id="6" name="Picture 5"/>
          <p:cNvPicPr>
            <a:picLocks noChangeAspect="1"/>
          </p:cNvPicPr>
          <p:nvPr/>
        </p:nvPicPr>
        <p:blipFill>
          <a:blip r:embed="rId2"/>
          <a:stretch>
            <a:fillRect/>
          </a:stretch>
        </p:blipFill>
        <p:spPr>
          <a:xfrm>
            <a:off x="1148114" y="2254576"/>
            <a:ext cx="6847772" cy="4232412"/>
          </a:xfrm>
          <a:prstGeom prst="rect">
            <a:avLst/>
          </a:prstGeom>
        </p:spPr>
      </p:pic>
    </p:spTree>
    <p:extLst>
      <p:ext uri="{BB962C8B-B14F-4D97-AF65-F5344CB8AC3E}">
        <p14:creationId xmlns:p14="http://schemas.microsoft.com/office/powerpoint/2010/main" val="347927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Classified SIT</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smtClean="0">
                <a:solidFill>
                  <a:srgbClr val="002060"/>
                </a:solidFill>
                <a:latin typeface="Arial" panose="020B0604020202020204" pitchFamily="34" charset="0"/>
                <a:cs typeface="Arial" panose="020B0604020202020204" pitchFamily="34" charset="0"/>
              </a:rPr>
              <a:t>Scenarios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801894" y="1761067"/>
            <a:ext cx="8229600" cy="4563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smtClean="0">
              <a:latin typeface="Arial" panose="020B0604020202020204" pitchFamily="34" charset="0"/>
              <a:cs typeface="Arial" panose="020B0604020202020204" pitchFamily="34" charset="0"/>
            </a:endParaRPr>
          </a:p>
        </p:txBody>
      </p:sp>
      <p:sp>
        <p:nvSpPr>
          <p:cNvPr id="2" name="Rectangle 1"/>
          <p:cNvSpPr/>
          <p:nvPr/>
        </p:nvSpPr>
        <p:spPr>
          <a:xfrm>
            <a:off x="0" y="1564329"/>
            <a:ext cx="9144000" cy="3951851"/>
          </a:xfrm>
          <a:prstGeom prst="rect">
            <a:avLst/>
          </a:prstGeom>
        </p:spPr>
        <p:txBody>
          <a:bodyPr wrap="square">
            <a:spAutoFit/>
          </a:bodyPr>
          <a:lstStyle/>
          <a:p>
            <a:pPr marL="0" lvl="1" fontAlgn="base">
              <a:spcBef>
                <a:spcPct val="20000"/>
              </a:spcBef>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1 – </a:t>
            </a:r>
            <a:r>
              <a:rPr lang="en-US" sz="1600" b="1" dirty="0" smtClean="0">
                <a:solidFill>
                  <a:srgbClr val="000000"/>
                </a:solidFill>
                <a:latin typeface="Arial" panose="020B0604020202020204" pitchFamily="34" charset="0"/>
                <a:cs typeface="Arial" panose="020B0604020202020204" pitchFamily="34" charset="0"/>
              </a:rPr>
              <a:t>Classified S</a:t>
            </a:r>
            <a:r>
              <a:rPr lang="en-US" sz="1600" b="1" dirty="0" smtClean="0">
                <a:latin typeface="Arial" panose="020B0604020202020204" pitchFamily="34" charset="0"/>
                <a:cs typeface="Arial" panose="020B0604020202020204" pitchFamily="34" charset="0"/>
              </a:rPr>
              <a:t>hipping </a:t>
            </a:r>
            <a:r>
              <a:rPr lang="en-US" sz="1600" b="1" dirty="0">
                <a:latin typeface="Arial" panose="020B0604020202020204" pitchFamily="34" charset="0"/>
                <a:cs typeface="Arial" panose="020B0604020202020204" pitchFamily="34" charset="0"/>
              </a:rPr>
              <a:t>P</a:t>
            </a:r>
            <a:r>
              <a:rPr lang="en-US" sz="1600" b="1" dirty="0" smtClean="0">
                <a:latin typeface="Arial" panose="020B0604020202020204" pitchFamily="34" charset="0"/>
                <a:cs typeface="Arial" panose="020B0604020202020204" pitchFamily="34" charset="0"/>
              </a:rPr>
              <a:t>rocess</a:t>
            </a:r>
            <a:endParaRPr lang="en-US" sz="1600" b="1" dirty="0">
              <a:latin typeface="Arial" panose="020B0604020202020204" pitchFamily="34" charset="0"/>
              <a:cs typeface="Arial" panose="020B0604020202020204" pitchFamily="34" charset="0"/>
            </a:endParaRP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Shipping a classified asset differs from shipping a non-classified asset</a:t>
            </a:r>
          </a:p>
          <a:p>
            <a:pPr marL="128588" lvl="1" indent="-128588" fontAlgn="base">
              <a:spcBef>
                <a:spcPct val="20000"/>
              </a:spcBef>
              <a:spcAft>
                <a:spcPts val="600"/>
              </a:spcAft>
              <a:buClr>
                <a:srgbClr val="003399"/>
              </a:buClr>
              <a:buSzPct val="130000"/>
              <a:buFont typeface="Wingdings" panose="05000000000000000000" pitchFamily="2" charset="2"/>
              <a:buChar char="§"/>
              <a:defRPr/>
            </a:pPr>
            <a:endParaRPr lang="en-US" sz="1600" dirty="0" smtClean="0">
              <a:latin typeface="Arial" panose="020B0604020202020204" pitchFamily="34" charset="0"/>
              <a:cs typeface="Arial" panose="020B0604020202020204" pitchFamily="34" charset="0"/>
            </a:endParaRPr>
          </a:p>
          <a:p>
            <a:pPr marL="0" lvl="1" fontAlgn="base">
              <a:spcBef>
                <a:spcPct val="20000"/>
              </a:spcBef>
              <a:spcAft>
                <a:spcPts val="600"/>
              </a:spcAft>
              <a:buClr>
                <a:srgbClr val="003399"/>
              </a:buClr>
              <a:buSzPct val="130000"/>
              <a:defRPr/>
            </a:pPr>
            <a:r>
              <a:rPr lang="en-US" sz="1600" b="1" dirty="0" smtClean="0">
                <a:solidFill>
                  <a:srgbClr val="000000"/>
                </a:solidFill>
                <a:latin typeface="Arial" panose="020B0604020202020204" pitchFamily="34" charset="0"/>
                <a:cs typeface="Arial" panose="020B0604020202020204" pitchFamily="34" charset="0"/>
              </a:rPr>
              <a:t>Scenario 2 - Local Delivery or USPS shipment of </a:t>
            </a:r>
            <a:r>
              <a:rPr lang="en-US" sz="1600" b="1" dirty="0">
                <a:solidFill>
                  <a:srgbClr val="000000"/>
                </a:solidFill>
                <a:latin typeface="Arial" panose="020B0604020202020204" pitchFamily="34" charset="0"/>
                <a:cs typeface="Arial" panose="020B0604020202020204" pitchFamily="34" charset="0"/>
              </a:rPr>
              <a:t>a Classified </a:t>
            </a:r>
            <a:r>
              <a:rPr lang="en-US" sz="1600" b="1" dirty="0" smtClean="0">
                <a:solidFill>
                  <a:srgbClr val="000000"/>
                </a:solidFill>
                <a:latin typeface="Arial" panose="020B0604020202020204" pitchFamily="34" charset="0"/>
                <a:cs typeface="Arial" panose="020B0604020202020204" pitchFamily="34" charset="0"/>
              </a:rPr>
              <a:t>Asset</a:t>
            </a:r>
            <a:endParaRPr lang="en-US" sz="1600" b="1" dirty="0">
              <a:solidFill>
                <a:srgbClr val="000000"/>
              </a:solidFill>
              <a:latin typeface="Arial" panose="020B0604020202020204" pitchFamily="34" charset="0"/>
              <a:cs typeface="Arial" panose="020B0604020202020204" pitchFamily="34" charset="0"/>
            </a:endParaRP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Requires special documentation</a:t>
            </a:r>
            <a:endParaRPr lang="en-US" sz="1600" dirty="0">
              <a:latin typeface="Arial" panose="020B0604020202020204" pitchFamily="34" charset="0"/>
              <a:cs typeface="Arial" panose="020B0604020202020204" pitchFamily="34" charset="0"/>
            </a:endParaRPr>
          </a:p>
          <a:p>
            <a:pPr fontAlgn="base">
              <a:spcBef>
                <a:spcPct val="20000"/>
              </a:spcBef>
              <a:spcAft>
                <a:spcPts val="600"/>
              </a:spcAft>
              <a:buClr>
                <a:srgbClr val="003399"/>
              </a:buClr>
              <a:buSzPct val="130000"/>
              <a:defRPr/>
            </a:pPr>
            <a:endParaRPr lang="en-US" sz="1600" dirty="0" smtClean="0">
              <a:solidFill>
                <a:srgbClr val="002A7E"/>
              </a:solidFill>
              <a:latin typeface="Arial" charset="0"/>
            </a:endParaRPr>
          </a:p>
          <a:p>
            <a:pPr marL="0" lvl="1" fontAlgn="base">
              <a:spcBef>
                <a:spcPct val="20000"/>
              </a:spcBef>
              <a:spcAft>
                <a:spcPts val="600"/>
              </a:spcAft>
              <a:buClr>
                <a:srgbClr val="003399"/>
              </a:buClr>
              <a:buSzPct val="130000"/>
              <a:defRPr/>
            </a:pPr>
            <a:r>
              <a:rPr lang="en-US" sz="1600" b="1" dirty="0" smtClean="0">
                <a:solidFill>
                  <a:srgbClr val="000000"/>
                </a:solidFill>
                <a:latin typeface="Arial" panose="020B0604020202020204" pitchFamily="34" charset="0"/>
                <a:cs typeface="Arial" panose="020B0604020202020204" pitchFamily="34" charset="0"/>
              </a:rPr>
              <a:t>Scenario 3 – Misdirected </a:t>
            </a:r>
            <a:r>
              <a:rPr lang="en-US" sz="1600" b="1" dirty="0">
                <a:solidFill>
                  <a:srgbClr val="000000"/>
                </a:solidFill>
                <a:latin typeface="Arial" panose="020B0604020202020204" pitchFamily="34" charset="0"/>
                <a:cs typeface="Arial" panose="020B0604020202020204" pitchFamily="34" charset="0"/>
              </a:rPr>
              <a:t>Classified </a:t>
            </a:r>
            <a:r>
              <a:rPr lang="en-US" sz="1600" b="1" dirty="0" smtClean="0">
                <a:solidFill>
                  <a:srgbClr val="000000"/>
                </a:solidFill>
                <a:latin typeface="Arial" panose="020B0604020202020204" pitchFamily="34" charset="0"/>
                <a:cs typeface="Arial" panose="020B0604020202020204" pitchFamily="34" charset="0"/>
              </a:rPr>
              <a:t>NIINs</a:t>
            </a:r>
            <a:endParaRPr lang="en-US" sz="1600" dirty="0" smtClean="0">
              <a:latin typeface="Arial" panose="020B0604020202020204" pitchFamily="34" charset="0"/>
              <a:cs typeface="Arial" panose="020B0604020202020204" pitchFamily="34" charset="0"/>
            </a:endParaRP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Please </a:t>
            </a:r>
            <a:r>
              <a:rPr lang="en-US" sz="1600" dirty="0">
                <a:latin typeface="Arial" panose="020B0604020202020204" pitchFamily="34" charset="0"/>
                <a:cs typeface="Arial" panose="020B0604020202020204" pitchFamily="34" charset="0"/>
              </a:rPr>
              <a:t>contact the </a:t>
            </a:r>
            <a:r>
              <a:rPr lang="en-US" sz="1600" dirty="0" smtClean="0">
                <a:latin typeface="Arial" panose="020B0604020202020204" pitchFamily="34" charset="0"/>
                <a:cs typeface="Arial" panose="020B0604020202020204" pitchFamily="34" charset="0"/>
              </a:rPr>
              <a:t>CAV and SIT Analyst – do not follow process discussed in previous slides</a:t>
            </a:r>
            <a:endParaRPr lang="en-US" sz="1600" dirty="0">
              <a:latin typeface="Arial" panose="020B0604020202020204" pitchFamily="34" charset="0"/>
              <a:cs typeface="Arial" panose="020B0604020202020204" pitchFamily="34" charset="0"/>
            </a:endParaRPr>
          </a:p>
          <a:p>
            <a:pPr fontAlgn="base">
              <a:spcBef>
                <a:spcPct val="20000"/>
              </a:spcBef>
              <a:spcAft>
                <a:spcPts val="600"/>
              </a:spcAft>
              <a:buClr>
                <a:srgbClr val="003399"/>
              </a:buClr>
              <a:buSzPct val="130000"/>
              <a:defRPr/>
            </a:pPr>
            <a:endParaRPr lang="en-US" sz="1400" dirty="0" smtClean="0">
              <a:solidFill>
                <a:srgbClr val="002A7E"/>
              </a:solidFill>
              <a:latin typeface="Arial" charset="0"/>
            </a:endParaRPr>
          </a:p>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smtClean="0">
              <a:latin typeface="Arial" panose="020B0604020202020204" pitchFamily="34" charset="0"/>
              <a:cs typeface="Arial" panose="020B0604020202020204" pitchFamily="34" charset="0"/>
            </a:endParaRPr>
          </a:p>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405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Classified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1 Solution</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801894" y="1761067"/>
            <a:ext cx="8229600" cy="4563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smtClean="0">
              <a:latin typeface="Arial" panose="020B0604020202020204" pitchFamily="34" charset="0"/>
              <a:cs typeface="Arial" panose="020B0604020202020204" pitchFamily="34" charset="0"/>
            </a:endParaRPr>
          </a:p>
        </p:txBody>
      </p:sp>
      <p:sp>
        <p:nvSpPr>
          <p:cNvPr id="2" name="Rectangle 1"/>
          <p:cNvSpPr/>
          <p:nvPr/>
        </p:nvSpPr>
        <p:spPr>
          <a:xfrm>
            <a:off x="0" y="1397097"/>
            <a:ext cx="9144000" cy="2819233"/>
          </a:xfrm>
          <a:prstGeom prst="rect">
            <a:avLst/>
          </a:prstGeom>
        </p:spPr>
        <p:txBody>
          <a:bodyPr wrap="square">
            <a:spAutoFit/>
          </a:bodyPr>
          <a:lstStyle/>
          <a:p>
            <a:pPr marL="0" lvl="1" fontAlgn="base">
              <a:spcBef>
                <a:spcPct val="20000"/>
              </a:spcBef>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1 – </a:t>
            </a:r>
            <a:r>
              <a:rPr lang="en-US" sz="1600" b="1" dirty="0" smtClean="0">
                <a:solidFill>
                  <a:srgbClr val="000000"/>
                </a:solidFill>
                <a:latin typeface="Arial" panose="020B0604020202020204" pitchFamily="34" charset="0"/>
                <a:cs typeface="Arial" panose="020B0604020202020204" pitchFamily="34" charset="0"/>
              </a:rPr>
              <a:t>Classified S</a:t>
            </a:r>
            <a:r>
              <a:rPr lang="en-US" sz="1600" b="1" dirty="0" smtClean="0">
                <a:latin typeface="Arial" panose="020B0604020202020204" pitchFamily="34" charset="0"/>
                <a:cs typeface="Arial" panose="020B0604020202020204" pitchFamily="34" charset="0"/>
              </a:rPr>
              <a:t>hipping Process</a:t>
            </a:r>
          </a:p>
          <a:p>
            <a:pPr marL="0" lvl="1" fontAlgn="base">
              <a:spcBef>
                <a:spcPct val="20000"/>
              </a:spcBef>
              <a:spcAft>
                <a:spcPts val="600"/>
              </a:spcAft>
              <a:buClr>
                <a:srgbClr val="003399"/>
              </a:buClr>
              <a:buSzPct val="130000"/>
              <a:defRPr/>
            </a:pPr>
            <a:r>
              <a:rPr lang="en-US" sz="1600" b="1" dirty="0" smtClean="0">
                <a:latin typeface="Arial" panose="020B0604020202020204" pitchFamily="34" charset="0"/>
                <a:cs typeface="Arial" panose="020B0604020202020204" pitchFamily="34" charset="0"/>
              </a:rPr>
              <a:t>SOLUTION:</a:t>
            </a:r>
            <a:endParaRPr lang="en-US" sz="1600" b="1" dirty="0">
              <a:latin typeface="Arial" panose="020B0604020202020204" pitchFamily="34" charset="0"/>
              <a:cs typeface="Arial" panose="020B0604020202020204" pitchFamily="34" charset="0"/>
            </a:endParaRP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Do not use ATAC to ship classified assets</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CAV Reporter shall contact the cognizant DCMA transportation office to arrange shipment of items excluded from ATAC transportation.</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a:latin typeface="Arial" panose="020B0604020202020204" pitchFamily="34" charset="0"/>
                <a:cs typeface="Arial" panose="020B0604020202020204" pitchFamily="34" charset="0"/>
              </a:rPr>
              <a:t>A REPSHIP (Report of Shipment) is required prior to shipment of any classified assets</a:t>
            </a:r>
            <a:r>
              <a:rPr lang="en-US" sz="1600" dirty="0" smtClean="0">
                <a:latin typeface="Arial" panose="020B0604020202020204" pitchFamily="34" charset="0"/>
                <a:cs typeface="Arial" panose="020B0604020202020204" pitchFamily="34" charset="0"/>
              </a:rPr>
              <a:t>.</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Do not include DD-1348s or classified markings on the outside of any packaging</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If you can’t find the REPSHIP POC in ERMS, contact Alex </a:t>
            </a:r>
            <a:r>
              <a:rPr lang="en-US" sz="1600" dirty="0" smtClean="0">
                <a:latin typeface="Arial" panose="020B0604020202020204" pitchFamily="34" charset="0"/>
                <a:cs typeface="Arial" panose="020B0604020202020204" pitchFamily="34" charset="0"/>
              </a:rPr>
              <a:t>Sanchez or the SIT Team</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254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Classified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1 Solution Cont’d</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REPSHIP PROCESS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801894" y="1761067"/>
            <a:ext cx="8229600" cy="4563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smtClean="0">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0" y="1397097"/>
            <a:ext cx="9143999" cy="51625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Font typeface="Arial" panose="020B0604020202020204" pitchFamily="34" charset="0"/>
              <a:buNone/>
              <a:defRPr/>
            </a:pPr>
            <a:r>
              <a:rPr lang="en-US" sz="1600" b="1" dirty="0">
                <a:solidFill>
                  <a:srgbClr val="000000"/>
                </a:solidFill>
                <a:latin typeface="Arial" panose="020B0604020202020204" pitchFamily="34" charset="0"/>
                <a:cs typeface="Arial" panose="020B0604020202020204" pitchFamily="34" charset="0"/>
              </a:rPr>
              <a:t> Step </a:t>
            </a:r>
            <a:r>
              <a:rPr lang="en-US" sz="1600" b="1" dirty="0" smtClean="0">
                <a:solidFill>
                  <a:srgbClr val="000000"/>
                </a:solidFill>
                <a:latin typeface="Arial" panose="020B0604020202020204" pitchFamily="34" charset="0"/>
                <a:cs typeface="Arial" panose="020B0604020202020204" pitchFamily="34" charset="0"/>
              </a:rPr>
              <a:t>1  </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Advance </a:t>
            </a:r>
            <a:r>
              <a:rPr lang="en-US" sz="1600" dirty="0" smtClean="0">
                <a:latin typeface="Arial" panose="020B0604020202020204" pitchFamily="34" charset="0"/>
                <a:cs typeface="Arial" panose="020B0604020202020204" pitchFamily="34" charset="0"/>
              </a:rPr>
              <a:t>REPSHIP asks </a:t>
            </a:r>
            <a:r>
              <a:rPr lang="en-US" sz="1600" dirty="0">
                <a:latin typeface="Arial" panose="020B0604020202020204" pitchFamily="34" charset="0"/>
                <a:cs typeface="Arial" panose="020B0604020202020204" pitchFamily="34" charset="0"/>
              </a:rPr>
              <a:t>if the receiver is ready and able to receive the </a:t>
            </a:r>
            <a:r>
              <a:rPr lang="en-US" sz="1600" dirty="0" smtClean="0">
                <a:latin typeface="Arial" panose="020B0604020202020204" pitchFamily="34" charset="0"/>
                <a:cs typeface="Arial" panose="020B0604020202020204" pitchFamily="34" charset="0"/>
              </a:rPr>
              <a:t>asset</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It is prepared </a:t>
            </a:r>
            <a:r>
              <a:rPr lang="en-US" sz="1600" dirty="0">
                <a:latin typeface="Arial" panose="020B0604020202020204" pitchFamily="34" charset="0"/>
                <a:cs typeface="Arial" panose="020B0604020202020204" pitchFamily="34" charset="0"/>
              </a:rPr>
              <a:t>by the </a:t>
            </a:r>
            <a:r>
              <a:rPr lang="en-US" sz="1600" dirty="0" smtClean="0">
                <a:latin typeface="Arial" panose="020B0604020202020204" pitchFamily="34" charset="0"/>
                <a:cs typeface="Arial" panose="020B0604020202020204" pitchFamily="34" charset="0"/>
              </a:rPr>
              <a:t>originator and </a:t>
            </a:r>
            <a:r>
              <a:rPr lang="en-US" sz="1600" dirty="0">
                <a:latin typeface="Arial" panose="020B0604020202020204" pitchFamily="34" charset="0"/>
                <a:cs typeface="Arial" panose="020B0604020202020204" pitchFamily="34" charset="0"/>
              </a:rPr>
              <a:t>sent to the </a:t>
            </a:r>
            <a:r>
              <a:rPr lang="en-US" sz="1600" dirty="0" smtClean="0">
                <a:latin typeface="Arial" panose="020B0604020202020204" pitchFamily="34" charset="0"/>
                <a:cs typeface="Arial" panose="020B0604020202020204" pitchFamily="34" charset="0"/>
              </a:rPr>
              <a:t>receiver</a:t>
            </a:r>
            <a:endParaRPr lang="en-US" sz="1600" b="1" dirty="0">
              <a:solidFill>
                <a:srgbClr val="000000"/>
              </a:solidFill>
              <a:latin typeface="Arial" panose="020B0604020202020204" pitchFamily="34" charset="0"/>
              <a:cs typeface="Arial" panose="020B0604020202020204" pitchFamily="34" charset="0"/>
            </a:endParaRPr>
          </a:p>
          <a:p>
            <a:pPr marL="0" lvl="1" indent="0" fontAlgn="base">
              <a:lnSpc>
                <a:spcPct val="100000"/>
              </a:lnSpc>
              <a:spcBef>
                <a:spcPct val="20000"/>
              </a:spcBef>
              <a:spcAft>
                <a:spcPts val="600"/>
              </a:spcAft>
              <a:buClr>
                <a:srgbClr val="003399"/>
              </a:buClr>
              <a:buSzPct val="130000"/>
              <a:buFont typeface="Arial" panose="020B0604020202020204" pitchFamily="34" charset="0"/>
              <a:buNone/>
              <a:defRPr/>
            </a:pPr>
            <a:r>
              <a:rPr lang="en-US" sz="1600" b="1" dirty="0">
                <a:solidFill>
                  <a:srgbClr val="000000"/>
                </a:solidFill>
                <a:latin typeface="Arial" panose="020B0604020202020204" pitchFamily="34" charset="0"/>
                <a:cs typeface="Arial" panose="020B0604020202020204" pitchFamily="34" charset="0"/>
              </a:rPr>
              <a:t>Step </a:t>
            </a:r>
            <a:r>
              <a:rPr lang="en-US" sz="1600" b="1" dirty="0" smtClean="0">
                <a:solidFill>
                  <a:srgbClr val="000000"/>
                </a:solidFill>
                <a:latin typeface="Arial" panose="020B0604020202020204" pitchFamily="34" charset="0"/>
                <a:cs typeface="Arial" panose="020B0604020202020204" pitchFamily="34" charset="0"/>
              </a:rPr>
              <a:t>2</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The Reply </a:t>
            </a:r>
            <a:r>
              <a:rPr lang="en-US" sz="1600" dirty="0">
                <a:latin typeface="Arial" panose="020B0604020202020204" pitchFamily="34" charset="0"/>
                <a:cs typeface="Arial" panose="020B0604020202020204" pitchFamily="34" charset="0"/>
              </a:rPr>
              <a:t>to the advance </a:t>
            </a:r>
            <a:r>
              <a:rPr lang="en-US" sz="1600" dirty="0" smtClean="0">
                <a:latin typeface="Arial" panose="020B0604020202020204" pitchFamily="34" charset="0"/>
                <a:cs typeface="Arial" panose="020B0604020202020204" pitchFamily="34" charset="0"/>
              </a:rPr>
              <a:t>REPSHIP</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is </a:t>
            </a:r>
            <a:r>
              <a:rPr lang="en-US" sz="1600" dirty="0">
                <a:latin typeface="Arial" panose="020B0604020202020204" pitchFamily="34" charset="0"/>
                <a:cs typeface="Arial" panose="020B0604020202020204" pitchFamily="34" charset="0"/>
              </a:rPr>
              <a:t>the Receiver </a:t>
            </a:r>
            <a:r>
              <a:rPr lang="en-US" sz="1600" dirty="0" smtClean="0">
                <a:latin typeface="Arial" panose="020B0604020202020204" pitchFamily="34" charset="0"/>
                <a:cs typeface="Arial" panose="020B0604020202020204" pitchFamily="34" charset="0"/>
              </a:rPr>
              <a:t>acknowledging </a:t>
            </a:r>
            <a:r>
              <a:rPr lang="en-US" sz="1600" dirty="0">
                <a:latin typeface="Arial" panose="020B0604020202020204" pitchFamily="34" charset="0"/>
                <a:cs typeface="Arial" panose="020B0604020202020204" pitchFamily="34" charset="0"/>
              </a:rPr>
              <a:t>the ability to receive the </a:t>
            </a:r>
            <a:r>
              <a:rPr lang="en-US" sz="1600" dirty="0" smtClean="0">
                <a:latin typeface="Arial" panose="020B0604020202020204" pitchFamily="34" charset="0"/>
                <a:cs typeface="Arial" panose="020B0604020202020204" pitchFamily="34" charset="0"/>
              </a:rPr>
              <a:t>asset</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It is signed by the </a:t>
            </a:r>
            <a:r>
              <a:rPr lang="en-US" sz="1600" dirty="0">
                <a:latin typeface="Arial" panose="020B0604020202020204" pitchFamily="34" charset="0"/>
                <a:cs typeface="Arial" panose="020B0604020202020204" pitchFamily="34" charset="0"/>
              </a:rPr>
              <a:t>receiver and returned to the </a:t>
            </a:r>
            <a:r>
              <a:rPr lang="en-US" sz="1600" dirty="0" smtClean="0">
                <a:latin typeface="Arial" panose="020B0604020202020204" pitchFamily="34" charset="0"/>
                <a:cs typeface="Arial" panose="020B0604020202020204" pitchFamily="34" charset="0"/>
              </a:rPr>
              <a:t>originator</a:t>
            </a:r>
            <a:endParaRPr lang="en-US" sz="1600" dirty="0">
              <a:latin typeface="Arial" panose="020B0604020202020204" pitchFamily="34" charset="0"/>
              <a:cs typeface="Arial" panose="020B0604020202020204" pitchFamily="34" charset="0"/>
            </a:endParaRPr>
          </a:p>
          <a:p>
            <a:pPr marL="285750" lvl="1" indent="-285750" fontAlgn="base">
              <a:lnSpc>
                <a:spcPct val="12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Do NOT ship assets without receiving a reply to the advance REPSHIP or if you receive a negative reply. </a:t>
            </a:r>
            <a:endParaRPr lang="en-US" sz="1600" dirty="0" smtClean="0">
              <a:latin typeface="Arial" panose="020B0604020202020204" pitchFamily="34" charset="0"/>
              <a:cs typeface="Arial" panose="020B0604020202020204" pitchFamily="34" charset="0"/>
            </a:endParaRP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advanced REPSHIP and acknowledgement are NOT considered POS </a:t>
            </a:r>
            <a:r>
              <a:rPr lang="en-US" sz="1600" dirty="0" smtClean="0">
                <a:latin typeface="Arial" panose="020B0604020202020204" pitchFamily="34" charset="0"/>
                <a:cs typeface="Arial" panose="020B0604020202020204" pitchFamily="34" charset="0"/>
              </a:rPr>
              <a:t>or POD.</a:t>
            </a:r>
            <a:endParaRPr lang="en-US" sz="1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750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Classified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1 Solution Cont’d</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REPSHIP PROCESS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801894" y="1761067"/>
            <a:ext cx="8229600" cy="4563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smtClean="0">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0" y="1397097"/>
            <a:ext cx="9143999" cy="51625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ase">
              <a:lnSpc>
                <a:spcPct val="100000"/>
              </a:lnSpc>
              <a:spcBef>
                <a:spcPct val="20000"/>
              </a:spcBef>
              <a:spcAft>
                <a:spcPts val="600"/>
              </a:spcAft>
              <a:buClr>
                <a:srgbClr val="003399"/>
              </a:buClr>
              <a:buSzPct val="130000"/>
              <a:buFont typeface="Arial" panose="020B0604020202020204" pitchFamily="34" charset="0"/>
              <a:buNone/>
              <a:defRPr/>
            </a:pPr>
            <a:r>
              <a:rPr lang="en-US" sz="1600" b="1" dirty="0">
                <a:solidFill>
                  <a:srgbClr val="000000"/>
                </a:solidFill>
                <a:latin typeface="Arial" panose="020B0604020202020204" pitchFamily="34" charset="0"/>
                <a:cs typeface="Arial" panose="020B0604020202020204" pitchFamily="34" charset="0"/>
              </a:rPr>
              <a:t> </a:t>
            </a:r>
            <a:r>
              <a:rPr lang="en-US" sz="1600" b="1" dirty="0" smtClean="0">
                <a:solidFill>
                  <a:srgbClr val="000000"/>
                </a:solidFill>
                <a:latin typeface="Arial" panose="020B0604020202020204" pitchFamily="34" charset="0"/>
                <a:cs typeface="Arial" panose="020B0604020202020204" pitchFamily="34" charset="0"/>
              </a:rPr>
              <a:t>Step 3</a:t>
            </a:r>
            <a:endParaRPr lang="en-US" sz="1600" b="1" dirty="0">
              <a:solidFill>
                <a:srgbClr val="000000"/>
              </a:solidFill>
              <a:latin typeface="Arial" panose="020B0604020202020204" pitchFamily="34" charset="0"/>
              <a:cs typeface="Arial" panose="020B0604020202020204" pitchFamily="34" charset="0"/>
            </a:endParaRP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Tracking </a:t>
            </a:r>
            <a:r>
              <a:rPr lang="en-US" sz="1600" dirty="0" smtClean="0">
                <a:latin typeface="Arial" panose="020B0604020202020204" pitchFamily="34" charset="0"/>
                <a:cs typeface="Arial" panose="020B0604020202020204" pitchFamily="34" charset="0"/>
              </a:rPr>
              <a:t>REPSHIP is required immediately </a:t>
            </a:r>
            <a:r>
              <a:rPr lang="en-US" sz="1600" dirty="0">
                <a:latin typeface="Arial" panose="020B0604020202020204" pitchFamily="34" charset="0"/>
                <a:cs typeface="Arial" panose="020B0604020202020204" pitchFamily="34" charset="0"/>
              </a:rPr>
              <a:t>after the asset ships</a:t>
            </a:r>
            <a:r>
              <a:rPr lang="en-US" sz="1600" dirty="0" smtClean="0">
                <a:latin typeface="Arial" panose="020B0604020202020204" pitchFamily="34" charset="0"/>
                <a:cs typeface="Arial" panose="020B0604020202020204" pitchFamily="34" charset="0"/>
              </a:rPr>
              <a:t>.</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It is prepared </a:t>
            </a:r>
            <a:r>
              <a:rPr lang="en-US" sz="1600" dirty="0">
                <a:latin typeface="Arial" panose="020B0604020202020204" pitchFamily="34" charset="0"/>
                <a:cs typeface="Arial" panose="020B0604020202020204" pitchFamily="34" charset="0"/>
              </a:rPr>
              <a:t>by the </a:t>
            </a:r>
            <a:r>
              <a:rPr lang="en-US" sz="1600" dirty="0" smtClean="0">
                <a:latin typeface="Arial" panose="020B0604020202020204" pitchFamily="34" charset="0"/>
                <a:cs typeface="Arial" panose="020B0604020202020204" pitchFamily="34" charset="0"/>
              </a:rPr>
              <a:t>originator and sent </a:t>
            </a:r>
            <a:r>
              <a:rPr lang="en-US" sz="1600" dirty="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the receiver.</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It </a:t>
            </a:r>
            <a:r>
              <a:rPr lang="en-US" sz="1600" dirty="0">
                <a:latin typeface="Arial" panose="020B0604020202020204" pitchFamily="34" charset="0"/>
                <a:cs typeface="Arial" panose="020B0604020202020204" pitchFamily="34" charset="0"/>
              </a:rPr>
              <a:t>contains the tracking information, mode of shipment, and estimated date of arrival</a:t>
            </a:r>
            <a:r>
              <a:rPr lang="en-US" sz="1600" dirty="0" smtClean="0">
                <a:latin typeface="Arial" panose="020B0604020202020204" pitchFamily="34" charset="0"/>
                <a:cs typeface="Arial" panose="020B0604020202020204" pitchFamily="34" charset="0"/>
              </a:rPr>
              <a:t>. </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At </a:t>
            </a:r>
            <a:r>
              <a:rPr lang="en-US" sz="1600" dirty="0">
                <a:latin typeface="Arial" panose="020B0604020202020204" pitchFamily="34" charset="0"/>
                <a:cs typeface="Arial" panose="020B0604020202020204" pitchFamily="34" charset="0"/>
              </a:rPr>
              <a:t>this </a:t>
            </a:r>
            <a:r>
              <a:rPr lang="en-US" sz="1600" dirty="0" smtClean="0">
                <a:latin typeface="Arial" panose="020B0604020202020204" pitchFamily="34" charset="0"/>
                <a:cs typeface="Arial" panose="020B0604020202020204" pitchFamily="34" charset="0"/>
              </a:rPr>
              <a:t>point, both </a:t>
            </a:r>
            <a:r>
              <a:rPr lang="en-US" sz="1600" dirty="0">
                <a:latin typeface="Arial" panose="020B0604020202020204" pitchFamily="34" charset="0"/>
                <a:cs typeface="Arial" panose="020B0604020202020204" pitchFamily="34" charset="0"/>
              </a:rPr>
              <a:t>the originator and receiver create a suspense </a:t>
            </a:r>
            <a:r>
              <a:rPr lang="en-US" sz="1600" dirty="0" smtClean="0">
                <a:latin typeface="Arial" panose="020B0604020202020204" pitchFamily="34" charset="0"/>
                <a:cs typeface="Arial" panose="020B0604020202020204" pitchFamily="34" charset="0"/>
              </a:rPr>
              <a:t>file </a:t>
            </a:r>
            <a:r>
              <a:rPr lang="en-US" sz="1600" dirty="0">
                <a:latin typeface="Arial" panose="020B0604020202020204" pitchFamily="34" charset="0"/>
                <a:cs typeface="Arial" panose="020B0604020202020204" pitchFamily="34" charset="0"/>
              </a:rPr>
              <a:t>and should investigate </a:t>
            </a:r>
            <a:r>
              <a:rPr lang="en-US" sz="1600" dirty="0" smtClean="0">
                <a:latin typeface="Arial" panose="020B0604020202020204" pitchFamily="34" charset="0"/>
                <a:cs typeface="Arial" panose="020B0604020202020204" pitchFamily="34" charset="0"/>
              </a:rPr>
              <a:t>any missing assets </a:t>
            </a:r>
            <a:r>
              <a:rPr lang="en-US" sz="1600" dirty="0">
                <a:latin typeface="Arial" panose="020B0604020202020204" pitchFamily="34" charset="0"/>
                <a:cs typeface="Arial" panose="020B0604020202020204" pitchFamily="34" charset="0"/>
              </a:rPr>
              <a:t>24 hours after the estimated date of </a:t>
            </a:r>
            <a:r>
              <a:rPr lang="en-US" sz="1600" dirty="0" smtClean="0">
                <a:latin typeface="Arial" panose="020B0604020202020204" pitchFamily="34" charset="0"/>
                <a:cs typeface="Arial" panose="020B0604020202020204" pitchFamily="34" charset="0"/>
              </a:rPr>
              <a:t>arrival.</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If the asset can’t be found </a:t>
            </a:r>
            <a:r>
              <a:rPr lang="en-US" sz="1600" dirty="0">
                <a:latin typeface="Arial" panose="020B0604020202020204" pitchFamily="34" charset="0"/>
                <a:cs typeface="Arial" panose="020B0604020202020204" pitchFamily="34" charset="0"/>
              </a:rPr>
              <a:t>an investigation </a:t>
            </a:r>
            <a:r>
              <a:rPr lang="en-US" sz="1600" dirty="0" smtClean="0">
                <a:latin typeface="Arial" panose="020B0604020202020204" pitchFamily="34" charset="0"/>
                <a:cs typeface="Arial" panose="020B0604020202020204" pitchFamily="34" charset="0"/>
              </a:rPr>
              <a:t>is launched. </a:t>
            </a:r>
            <a:endParaRPr lang="en-US" sz="1600" dirty="0" smtClean="0">
              <a:latin typeface="Arial" panose="020B0604020202020204" pitchFamily="34" charset="0"/>
              <a:cs typeface="Arial" panose="020B0604020202020204" pitchFamily="34" charset="0"/>
            </a:endParaRPr>
          </a:p>
          <a:p>
            <a:pPr marL="0" lvl="1" indent="0" fontAlgn="base">
              <a:lnSpc>
                <a:spcPct val="100000"/>
              </a:lnSpc>
              <a:spcBef>
                <a:spcPct val="20000"/>
              </a:spcBef>
              <a:spcAft>
                <a:spcPts val="600"/>
              </a:spcAft>
              <a:buClr>
                <a:srgbClr val="003399"/>
              </a:buClr>
              <a:buSzPct val="130000"/>
              <a:buFont typeface="Arial" panose="020B0604020202020204" pitchFamily="34" charset="0"/>
              <a:buNone/>
              <a:defRPr/>
            </a:pPr>
            <a:r>
              <a:rPr lang="en-US" sz="1600" b="1" dirty="0" smtClean="0">
                <a:solidFill>
                  <a:srgbClr val="000000"/>
                </a:solidFill>
                <a:latin typeface="Arial" panose="020B0604020202020204" pitchFamily="34" charset="0"/>
                <a:cs typeface="Arial" panose="020B0604020202020204" pitchFamily="34" charset="0"/>
              </a:rPr>
              <a:t>Step 4</a:t>
            </a:r>
          </a:p>
          <a:p>
            <a:pPr marL="285750" lvl="1" indent="-285750" fontAlgn="base">
              <a:lnSpc>
                <a:spcPct val="120000"/>
              </a:lnSpc>
              <a:spcBef>
                <a:spcPct val="20000"/>
              </a:spcBef>
              <a:spcAft>
                <a:spcPts val="600"/>
              </a:spcAft>
              <a:buClr>
                <a:srgbClr val="003399"/>
              </a:buClr>
              <a:buSzPct val="130000"/>
              <a:defRPr/>
            </a:pPr>
            <a:r>
              <a:rPr lang="en-US" sz="1600" dirty="0">
                <a:latin typeface="Arial" panose="020B0604020202020204" pitchFamily="34" charset="0"/>
                <a:cs typeface="Arial" panose="020B0604020202020204" pitchFamily="34" charset="0"/>
              </a:rPr>
              <a:t>The Receipt REPSHIP is the most important REPSHIP. </a:t>
            </a:r>
            <a:endParaRPr lang="en-US" sz="1600" dirty="0" smtClean="0">
              <a:latin typeface="Arial" panose="020B0604020202020204" pitchFamily="34" charset="0"/>
              <a:cs typeface="Arial" panose="020B0604020202020204" pitchFamily="34" charset="0"/>
            </a:endParaRP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It is signed </a:t>
            </a:r>
            <a:r>
              <a:rPr lang="en-US" sz="1600" dirty="0">
                <a:latin typeface="Arial" panose="020B0604020202020204" pitchFamily="34" charset="0"/>
                <a:cs typeface="Arial" panose="020B0604020202020204" pitchFamily="34" charset="0"/>
              </a:rPr>
              <a:t>by the receiver and sent to the </a:t>
            </a:r>
            <a:r>
              <a:rPr lang="en-US" sz="1600" dirty="0" smtClean="0">
                <a:latin typeface="Arial" panose="020B0604020202020204" pitchFamily="34" charset="0"/>
                <a:cs typeface="Arial" panose="020B0604020202020204" pitchFamily="34" charset="0"/>
              </a:rPr>
              <a:t>originator.</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It </a:t>
            </a:r>
            <a:r>
              <a:rPr lang="en-US" sz="1600" dirty="0">
                <a:latin typeface="Arial" panose="020B0604020202020204" pitchFamily="34" charset="0"/>
                <a:cs typeface="Arial" panose="020B0604020202020204" pitchFamily="34" charset="0"/>
              </a:rPr>
              <a:t>is a signed receipt for this specific asset and valid </a:t>
            </a:r>
            <a:r>
              <a:rPr lang="en-US" sz="1600" dirty="0" smtClean="0">
                <a:latin typeface="Arial" panose="020B0604020202020204" pitchFamily="34" charset="0"/>
                <a:cs typeface="Arial" panose="020B0604020202020204" pitchFamily="34" charset="0"/>
              </a:rPr>
              <a:t>Proof </a:t>
            </a:r>
            <a:r>
              <a:rPr lang="en-US" sz="1600" dirty="0">
                <a:latin typeface="Arial" panose="020B0604020202020204" pitchFamily="34" charset="0"/>
                <a:cs typeface="Arial" panose="020B0604020202020204" pitchFamily="34" charset="0"/>
              </a:rPr>
              <a:t>of Delivery (POD).</a:t>
            </a:r>
          </a:p>
          <a:p>
            <a:pPr marL="285750" lvl="1" indent="-285750" fontAlgn="base">
              <a:lnSpc>
                <a:spcPct val="120000"/>
              </a:lnSpc>
              <a:spcBef>
                <a:spcPct val="20000"/>
              </a:spcBef>
              <a:spcAft>
                <a:spcPts val="600"/>
              </a:spcAft>
              <a:buClr>
                <a:srgbClr val="003399"/>
              </a:buClr>
              <a:buSzPct val="130000"/>
              <a:defRPr/>
            </a:pP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our Sample </a:t>
            </a:r>
            <a:r>
              <a:rPr lang="en-US" sz="1600" dirty="0" smtClean="0">
                <a:latin typeface="Arial" panose="020B0604020202020204" pitchFamily="34" charset="0"/>
                <a:cs typeface="Arial" panose="020B0604020202020204" pitchFamily="34" charset="0"/>
              </a:rPr>
              <a:t>(next 2 slides) it </a:t>
            </a:r>
            <a:r>
              <a:rPr lang="en-US" sz="1600" dirty="0">
                <a:latin typeface="Arial" panose="020B0604020202020204" pitchFamily="34" charset="0"/>
                <a:cs typeface="Arial" panose="020B0604020202020204" pitchFamily="34" charset="0"/>
              </a:rPr>
              <a:t>is a signature at the bottom of the tracking REPSHIP. </a:t>
            </a:r>
          </a:p>
          <a:p>
            <a:pPr marL="0" lvl="1" indent="0" fontAlgn="base">
              <a:spcBef>
                <a:spcPct val="20000"/>
              </a:spcBef>
              <a:spcAft>
                <a:spcPts val="600"/>
              </a:spcAft>
              <a:buClr>
                <a:srgbClr val="003399"/>
              </a:buClr>
              <a:buSzPct val="130000"/>
              <a:buFont typeface="Arial" panose="020B0604020202020204" pitchFamily="34" charset="0"/>
              <a:buNone/>
              <a:defRPr/>
            </a:pPr>
            <a:endParaRPr lang="en-US" sz="1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328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0" y="1656180"/>
            <a:ext cx="9034670" cy="3539430"/>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FROM: </a:t>
            </a:r>
            <a:r>
              <a:rPr lang="en-US" sz="1600" dirty="0" smtClean="0">
                <a:latin typeface="Arial" panose="020B0604020202020204" pitchFamily="34" charset="0"/>
                <a:cs typeface="Arial" panose="020B0604020202020204" pitchFamily="34" charset="0"/>
              </a:rPr>
              <a:t>ORIGINATOR</a:t>
            </a:r>
          </a:p>
          <a:p>
            <a:r>
              <a:rPr lang="en-US" sz="1600" b="1" dirty="0" smtClean="0">
                <a:latin typeface="Arial" panose="020B0604020202020204" pitchFamily="34" charset="0"/>
                <a:cs typeface="Arial" panose="020B0604020202020204" pitchFamily="34" charset="0"/>
              </a:rPr>
              <a:t>TO: </a:t>
            </a:r>
            <a:r>
              <a:rPr lang="en-US" sz="1600" dirty="0" smtClean="0">
                <a:latin typeface="Arial" panose="020B0604020202020204" pitchFamily="34" charset="0"/>
                <a:cs typeface="Arial" panose="020B0604020202020204" pitchFamily="34" charset="0"/>
              </a:rPr>
              <a:t>FINAL DESTINATION </a:t>
            </a:r>
          </a:p>
          <a:p>
            <a:r>
              <a:rPr lang="en-US" sz="1600" b="1" dirty="0" smtClean="0">
                <a:latin typeface="Arial" panose="020B0604020202020204" pitchFamily="34" charset="0"/>
                <a:cs typeface="Arial" panose="020B0604020202020204" pitchFamily="34" charset="0"/>
              </a:rPr>
              <a:t>INFO: </a:t>
            </a:r>
            <a:r>
              <a:rPr lang="en-US" sz="1600" dirty="0" smtClean="0">
                <a:latin typeface="Arial" panose="020B0604020202020204" pitchFamily="34" charset="0"/>
                <a:cs typeface="Arial" panose="020B0604020202020204" pitchFamily="34" charset="0"/>
              </a:rPr>
              <a:t>TRANSSHIPPING ACTIVITY </a:t>
            </a:r>
          </a:p>
          <a:p>
            <a:r>
              <a:rPr lang="en-US" sz="1600" b="1" dirty="0" smtClean="0">
                <a:latin typeface="Arial" panose="020B0604020202020204" pitchFamily="34" charset="0"/>
                <a:cs typeface="Arial" panose="020B0604020202020204" pitchFamily="34" charset="0"/>
              </a:rPr>
              <a:t>SUBJ:</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ADVANCE NOTIFIICATION OF REPORT OF SHIPMENT (REPSHIP) </a:t>
            </a:r>
          </a:p>
          <a:p>
            <a:endParaRPr lang="en-US" sz="1600" dirty="0" smtClean="0">
              <a:latin typeface="Arial" panose="020B0604020202020204" pitchFamily="34" charset="0"/>
              <a:cs typeface="Arial" panose="020B0604020202020204" pitchFamily="34" charset="0"/>
            </a:endParaRPr>
          </a:p>
          <a:p>
            <a:r>
              <a:rPr lang="en-US" sz="1600" b="1" i="1" dirty="0" smtClean="0">
                <a:latin typeface="Arial" panose="020B0604020202020204" pitchFamily="34" charset="0"/>
                <a:cs typeface="Arial" panose="020B0604020202020204" pitchFamily="34" charset="0"/>
              </a:rPr>
              <a:t>Document Number, NSN , CIIC, nomenclature, serial number </a:t>
            </a:r>
            <a:r>
              <a:rPr lang="en-US" sz="1600" dirty="0" smtClean="0">
                <a:latin typeface="Arial" panose="020B0604020202020204" pitchFamily="34" charset="0"/>
                <a:cs typeface="Arial" panose="020B0604020202020204" pitchFamily="34" charset="0"/>
              </a:rPr>
              <a:t>will be shipped to your facility. REPSHIP message including tracking information  will be provide upon signed receipt of this form. </a:t>
            </a:r>
            <a:r>
              <a:rPr lang="en-US" sz="1600" b="1" i="1" dirty="0" smtClean="0">
                <a:latin typeface="Arial" panose="020B0604020202020204" pitchFamily="34" charset="0"/>
                <a:cs typeface="Arial" panose="020B0604020202020204" pitchFamily="34" charset="0"/>
              </a:rPr>
              <a:t>Asset will not ship </a:t>
            </a:r>
            <a:r>
              <a:rPr lang="en-US" sz="1600" dirty="0" smtClean="0">
                <a:latin typeface="Arial" panose="020B0604020202020204" pitchFamily="34" charset="0"/>
                <a:cs typeface="Arial" panose="020B0604020202020204" pitchFamily="34" charset="0"/>
              </a:rPr>
              <a:t>until confirmation of your ability to receive and store  NIIN and S/N by signing and emailing this form back to: </a:t>
            </a:r>
            <a:r>
              <a:rPr lang="en-US" sz="1600" b="1" dirty="0" smtClean="0">
                <a:latin typeface="Arial" panose="020B0604020202020204" pitchFamily="34" charset="0"/>
                <a:cs typeface="Arial" panose="020B0604020202020204" pitchFamily="34" charset="0"/>
              </a:rPr>
              <a:t>email address:________________________</a:t>
            </a:r>
          </a:p>
          <a:p>
            <a:r>
              <a:rPr lang="en-US" sz="1600" dirty="0" smtClean="0">
                <a:latin typeface="Arial" panose="020B0604020202020204" pitchFamily="34" charset="0"/>
                <a:cs typeface="Arial" panose="020B0604020202020204" pitchFamily="34" charset="0"/>
              </a:rPr>
              <a:t>Advance notification received by: </a:t>
            </a:r>
            <a:r>
              <a:rPr lang="en-US" sz="1600" u="sng" dirty="0" smtClean="0">
                <a:latin typeface="Arial" panose="020B0604020202020204" pitchFamily="34" charset="0"/>
                <a:cs typeface="Arial" panose="020B0604020202020204" pitchFamily="34" charset="0"/>
              </a:rPr>
              <a:t>(</a:t>
            </a:r>
            <a:r>
              <a:rPr lang="en-US" sz="1600" b="1" u="sng" dirty="0" smtClean="0">
                <a:latin typeface="Arial" panose="020B0604020202020204" pitchFamily="34" charset="0"/>
                <a:cs typeface="Arial" panose="020B0604020202020204" pitchFamily="34" charset="0"/>
              </a:rPr>
              <a:t>TYPE NAME</a:t>
            </a:r>
            <a:r>
              <a:rPr lang="en-US" sz="1600" dirty="0" smtClean="0">
                <a:latin typeface="Arial" panose="020B0604020202020204" pitchFamily="34" charset="0"/>
                <a:cs typeface="Arial" panose="020B0604020202020204" pitchFamily="34" charset="0"/>
              </a:rPr>
              <a:t>)      </a:t>
            </a:r>
          </a:p>
          <a:p>
            <a:r>
              <a:rPr lang="en-US" sz="1600" b="1" dirty="0" smtClean="0">
                <a:latin typeface="Arial" panose="020B0604020202020204" pitchFamily="34" charset="0"/>
                <a:cs typeface="Arial" panose="020B0604020202020204" pitchFamily="34" charset="0"/>
              </a:rPr>
              <a:t>Commercial Phone Number</a:t>
            </a:r>
            <a:r>
              <a:rPr lang="en-US" sz="1600" u="sng" dirty="0" smtClean="0">
                <a:latin typeface="Arial" panose="020B0604020202020204" pitchFamily="34" charset="0"/>
                <a:cs typeface="Arial" panose="020B0604020202020204" pitchFamily="34" charset="0"/>
              </a:rPr>
              <a:t>: _____________</a:t>
            </a:r>
          </a:p>
          <a:p>
            <a:r>
              <a:rPr lang="en-US" sz="1600" b="1" dirty="0" smtClean="0">
                <a:latin typeface="Arial" panose="020B0604020202020204" pitchFamily="34" charset="0"/>
                <a:cs typeface="Arial" panose="020B0604020202020204" pitchFamily="34" charset="0"/>
              </a:rPr>
              <a:t>Printed name:__________________________</a:t>
            </a:r>
            <a:endParaRPr lang="en-US" sz="1600" b="1" u="sng"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Signature:_______________________________________________ Date:__________</a:t>
            </a:r>
          </a:p>
        </p:txBody>
      </p:sp>
      <p:sp>
        <p:nvSpPr>
          <p:cNvPr id="4" name="TextBox 3"/>
          <p:cNvSpPr txBox="1"/>
          <p:nvPr/>
        </p:nvSpPr>
        <p:spPr>
          <a:xfrm>
            <a:off x="4174572" y="1656180"/>
            <a:ext cx="4442654" cy="338554"/>
          </a:xfrm>
          <a:prstGeom prst="rect">
            <a:avLst/>
          </a:prstGeom>
          <a:solidFill>
            <a:srgbClr val="FFFF00"/>
          </a:solidFill>
        </p:spPr>
        <p:txBody>
          <a:bodyPr wrap="square" rtlCol="0">
            <a:spAutoFit/>
          </a:bodyPr>
          <a:lstStyle/>
          <a:p>
            <a:r>
              <a:rPr lang="en-US" sz="1600" b="1" dirty="0">
                <a:latin typeface="Arial" panose="020B0604020202020204" pitchFamily="34" charset="0"/>
                <a:cs typeface="Arial" panose="020B0604020202020204" pitchFamily="34" charset="0"/>
              </a:rPr>
              <a:t>Step </a:t>
            </a:r>
            <a:r>
              <a:rPr lang="en-US" sz="1600" b="1" dirty="0" smtClean="0">
                <a:latin typeface="Arial" panose="020B0604020202020204" pitchFamily="34" charset="0"/>
                <a:cs typeface="Arial" panose="020B0604020202020204" pitchFamily="34" charset="0"/>
              </a:rPr>
              <a:t>1 – </a:t>
            </a:r>
            <a:r>
              <a:rPr lang="en-US" sz="1600" dirty="0" smtClean="0">
                <a:latin typeface="Arial" panose="020B0604020202020204" pitchFamily="34" charset="0"/>
                <a:cs typeface="Arial" panose="020B0604020202020204" pitchFamily="34" charset="0"/>
              </a:rPr>
              <a:t>Originator </a:t>
            </a:r>
            <a:r>
              <a:rPr lang="en-US" sz="1600" dirty="0">
                <a:latin typeface="Arial" panose="020B0604020202020204" pitchFamily="34" charset="0"/>
                <a:cs typeface="Arial" panose="020B0604020202020204" pitchFamily="34" charset="0"/>
              </a:rPr>
              <a:t>sends to Final </a:t>
            </a:r>
            <a:r>
              <a:rPr lang="en-US" sz="1600" dirty="0" smtClean="0">
                <a:latin typeface="Arial" panose="020B0604020202020204" pitchFamily="34" charset="0"/>
                <a:cs typeface="Arial" panose="020B0604020202020204" pitchFamily="34" charset="0"/>
              </a:rPr>
              <a:t>Destination</a:t>
            </a:r>
            <a:endParaRPr lang="en-US" sz="1600" dirty="0">
              <a:latin typeface="Arial" panose="020B0604020202020204" pitchFamily="34" charset="0"/>
              <a:cs typeface="Arial" panose="020B0604020202020204" pitchFamily="34" charset="0"/>
            </a:endParaRPr>
          </a:p>
        </p:txBody>
      </p:sp>
      <p:sp>
        <p:nvSpPr>
          <p:cNvPr id="7"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sz="2000" b="1" dirty="0" smtClean="0">
                <a:solidFill>
                  <a:srgbClr val="002060"/>
                </a:solidFill>
                <a:latin typeface="Arial" panose="020B0604020202020204" pitchFamily="34" charset="0"/>
                <a:cs typeface="Arial" panose="020B0604020202020204" pitchFamily="34" charset="0"/>
              </a:rPr>
              <a:t>SAMPLE</a:t>
            </a:r>
            <a:endParaRPr lang="en-US" sz="2000" b="1" dirty="0">
              <a:solidFill>
                <a:srgbClr val="002060"/>
              </a:solidFill>
              <a:latin typeface="Arial" panose="020B0604020202020204" pitchFamily="34" charset="0"/>
              <a:cs typeface="Arial" panose="020B0604020202020204" pitchFamily="34" charset="0"/>
            </a:endParaRPr>
          </a:p>
          <a:p>
            <a:pPr>
              <a:lnSpc>
                <a:spcPts val="2200"/>
              </a:lnSpc>
            </a:pPr>
            <a:r>
              <a:rPr lang="en-US" sz="2000" b="1" dirty="0">
                <a:solidFill>
                  <a:srgbClr val="002060"/>
                </a:solidFill>
                <a:latin typeface="Arial" panose="020B0604020202020204" pitchFamily="34" charset="0"/>
                <a:cs typeface="Arial" panose="020B0604020202020204" pitchFamily="34" charset="0"/>
              </a:rPr>
              <a:t>Advance </a:t>
            </a:r>
            <a:r>
              <a:rPr lang="en-US" sz="2000" b="1" dirty="0" smtClean="0">
                <a:solidFill>
                  <a:srgbClr val="002060"/>
                </a:solidFill>
                <a:latin typeface="Arial" panose="020B0604020202020204" pitchFamily="34" charset="0"/>
                <a:cs typeface="Arial" panose="020B0604020202020204" pitchFamily="34" charset="0"/>
              </a:rPr>
              <a:t>Notification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281608" y="5312797"/>
            <a:ext cx="5314121" cy="338554"/>
          </a:xfrm>
          <a:prstGeom prst="rect">
            <a:avLst/>
          </a:prstGeom>
          <a:solidFill>
            <a:srgbClr val="FFFF00"/>
          </a:solidFill>
        </p:spPr>
        <p:txBody>
          <a:bodyPr wrap="square" rtlCol="0">
            <a:spAutoFit/>
          </a:bodyPr>
          <a:lstStyle/>
          <a:p>
            <a:r>
              <a:rPr lang="en-US" sz="1600" b="1" dirty="0" smtClean="0">
                <a:latin typeface="Arial" panose="020B0604020202020204" pitchFamily="34" charset="0"/>
                <a:cs typeface="Arial" panose="020B0604020202020204" pitchFamily="34" charset="0"/>
              </a:rPr>
              <a:t>Step 2 </a:t>
            </a:r>
            <a:r>
              <a:rPr lang="en-US" sz="1600" dirty="0" smtClean="0">
                <a:latin typeface="Arial" panose="020B0604020202020204" pitchFamily="34" charset="0"/>
                <a:cs typeface="Arial" panose="020B0604020202020204" pitchFamily="34" charset="0"/>
              </a:rPr>
              <a:t>– Final destination signs and returns to originator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74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
            </a:r>
            <a:br>
              <a:rPr lang="en-US" dirty="0"/>
            </a:br>
            <a:endParaRPr lang="en-US" dirty="0"/>
          </a:p>
        </p:txBody>
      </p:sp>
      <p:sp>
        <p:nvSpPr>
          <p:cNvPr id="3" name="Rectangle 2"/>
          <p:cNvSpPr/>
          <p:nvPr/>
        </p:nvSpPr>
        <p:spPr>
          <a:xfrm>
            <a:off x="0" y="1382930"/>
            <a:ext cx="9144000" cy="5226046"/>
          </a:xfrm>
          <a:prstGeom prst="rect">
            <a:avLst/>
          </a:prstGeom>
        </p:spPr>
        <p:txBody>
          <a:bodyPr wrap="square">
            <a:spAutoFit/>
          </a:bodyPr>
          <a:lstStyle/>
          <a:p>
            <a:pPr lvl="0" fontAlgn="base">
              <a:spcBef>
                <a:spcPct val="20000"/>
              </a:spcBef>
              <a:spcAft>
                <a:spcPct val="0"/>
              </a:spcAft>
              <a:buClr>
                <a:srgbClr val="002C76"/>
              </a:buClr>
              <a:buSzPct val="115000"/>
            </a:pPr>
            <a:endParaRPr lang="en-US" sz="1200" b="1" dirty="0" smtClean="0">
              <a:latin typeface="Arial" panose="020B0604020202020204" pitchFamily="34" charset="0"/>
              <a:cs typeface="Arial" panose="020B0604020202020204" pitchFamily="34" charset="0"/>
            </a:endParaRPr>
          </a:p>
          <a:p>
            <a:pPr lvl="0" fontAlgn="base">
              <a:spcBef>
                <a:spcPct val="20000"/>
              </a:spcBef>
              <a:spcAft>
                <a:spcPct val="0"/>
              </a:spcAft>
              <a:buClr>
                <a:srgbClr val="002C76"/>
              </a:buClr>
              <a:buSzPct val="115000"/>
            </a:pPr>
            <a:r>
              <a:rPr lang="en-US" sz="1200" b="1" dirty="0" smtClean="0">
                <a:latin typeface="Arial" panose="020B0604020202020204" pitchFamily="34" charset="0"/>
                <a:cs typeface="Arial" panose="020B0604020202020204" pitchFamily="34" charset="0"/>
              </a:rPr>
              <a:t>FROM</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SHIPPING ACTIVITY </a:t>
            </a:r>
          </a:p>
          <a:p>
            <a:pPr lvl="0" fontAlgn="base">
              <a:spcBef>
                <a:spcPct val="20000"/>
              </a:spcBef>
              <a:spcAft>
                <a:spcPct val="0"/>
              </a:spcAft>
              <a:buClr>
                <a:srgbClr val="002C76"/>
              </a:buClr>
              <a:buSzPct val="115000"/>
            </a:pPr>
            <a:r>
              <a:rPr lang="en-US" sz="1200" b="1" dirty="0">
                <a:latin typeface="Arial" panose="020B0604020202020204" pitchFamily="34" charset="0"/>
                <a:cs typeface="Arial" panose="020B0604020202020204" pitchFamily="34" charset="0"/>
              </a:rPr>
              <a:t>TO: </a:t>
            </a:r>
            <a:r>
              <a:rPr lang="en-US" sz="1200" dirty="0">
                <a:latin typeface="Arial" panose="020B0604020202020204" pitchFamily="34" charset="0"/>
                <a:cs typeface="Arial" panose="020B0604020202020204" pitchFamily="34" charset="0"/>
              </a:rPr>
              <a:t>DOMESTIC CUSTOMER OR TRANSSHIPPING ACTIVITY CLEARANCE AUTHORITY (OCEAN) OR CUSTOMER SERVICE BRANCH (CSB) (AIR) OR CONUS SEA TERMINAL </a:t>
            </a:r>
          </a:p>
          <a:p>
            <a:pPr lvl="0" fontAlgn="base">
              <a:spcBef>
                <a:spcPct val="20000"/>
              </a:spcBef>
              <a:spcAft>
                <a:spcPct val="0"/>
              </a:spcAft>
              <a:buClr>
                <a:srgbClr val="002C76"/>
              </a:buClr>
              <a:buSzPct val="115000"/>
            </a:pPr>
            <a:r>
              <a:rPr lang="en-US" sz="1200" b="1" dirty="0">
                <a:latin typeface="Arial" panose="020B0604020202020204" pitchFamily="34" charset="0"/>
                <a:cs typeface="Arial" panose="020B0604020202020204" pitchFamily="34" charset="0"/>
              </a:rPr>
              <a:t>INFO: </a:t>
            </a:r>
            <a:r>
              <a:rPr lang="en-US" sz="1200" dirty="0">
                <a:latin typeface="Arial" panose="020B0604020202020204" pitchFamily="34" charset="0"/>
                <a:cs typeface="Arial" panose="020B0604020202020204" pitchFamily="34" charset="0"/>
              </a:rPr>
              <a:t>SPONSORING SERVICE ACCOUNTABLE SUPPLY ACTIVITY ULTIMATE CONSIGNEE/FINAL DESTINATION </a:t>
            </a:r>
          </a:p>
          <a:p>
            <a:pPr lvl="0" fontAlgn="base">
              <a:spcBef>
                <a:spcPct val="20000"/>
              </a:spcBef>
              <a:spcAft>
                <a:spcPct val="0"/>
              </a:spcAft>
              <a:buClr>
                <a:srgbClr val="002C76"/>
              </a:buClr>
              <a:buSzPct val="115000"/>
            </a:pPr>
            <a:r>
              <a:rPr lang="en-US" sz="1200" dirty="0">
                <a:latin typeface="Arial" panose="020B0604020202020204" pitchFamily="34" charset="0"/>
                <a:cs typeface="Arial" panose="020B0604020202020204" pitchFamily="34" charset="0"/>
              </a:rPr>
              <a:t>SUBJ:</a:t>
            </a:r>
            <a:r>
              <a:rPr lang="en-US" sz="1200" u="sng"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REPORT OF SHIPMENT (REPSHIP) </a:t>
            </a:r>
          </a:p>
          <a:p>
            <a:pPr marL="128588" indent="-128588" fontAlgn="base">
              <a:spcBef>
                <a:spcPct val="20000"/>
              </a:spcBef>
              <a:spcAft>
                <a:spcPct val="0"/>
              </a:spcAft>
              <a:buClr>
                <a:srgbClr val="002C76"/>
              </a:buClr>
              <a:buSzPct val="11500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1. SHIPMENT DATE </a:t>
            </a:r>
            <a:r>
              <a:rPr lang="en-US" sz="1200" dirty="0">
                <a:latin typeface="Arial" panose="020B0604020202020204" pitchFamily="34" charset="0"/>
                <a:cs typeface="Arial" panose="020B0604020202020204" pitchFamily="34" charset="0"/>
              </a:rPr>
              <a:t>WRITTEN AS A THREE-DIGIT DAY OF THE YEAR (JULIAN).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2. ETA</a:t>
            </a:r>
            <a:r>
              <a:rPr lang="en-US" sz="1200" dirty="0">
                <a:latin typeface="Arial" panose="020B0604020202020204" pitchFamily="34" charset="0"/>
                <a:cs typeface="Arial" panose="020B0604020202020204" pitchFamily="34" charset="0"/>
              </a:rPr>
              <a:t> WRITTEN AS A THREE-DIGIT DAY OF THE YEAR (JULIAN) (OBSERVE STANDARD TRANSIT TIME (STT) IF CONUS TRUCK SHIPMENT AND NO RDD IDENTIFIED).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REQUIRED DELIVERY DATE </a:t>
            </a:r>
            <a:r>
              <a:rPr lang="en-US" sz="1200" dirty="0">
                <a:latin typeface="Arial" panose="020B0604020202020204" pitchFamily="34" charset="0"/>
                <a:cs typeface="Arial" panose="020B0604020202020204" pitchFamily="34" charset="0"/>
              </a:rPr>
              <a:t>(RDD) OR DELIVERY DATE (DD) IF SPECIFIED.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4. CARRIER and TRACKING NUMBER</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5</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BILL OF LADING </a:t>
            </a:r>
            <a:r>
              <a:rPr lang="en-US" sz="1200" dirty="0">
                <a:latin typeface="Arial" panose="020B0604020202020204" pitchFamily="34" charset="0"/>
                <a:cs typeface="Arial" panose="020B0604020202020204" pitchFamily="34" charset="0"/>
              </a:rPr>
              <a:t>(BL) NUMBER (NOTES 1, 2, 3, 4).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6. MTX-GS SERVICE NUMBER </a:t>
            </a:r>
            <a:r>
              <a:rPr lang="en-US" sz="1200" dirty="0">
                <a:latin typeface="Arial" panose="020B0604020202020204" pitchFamily="34" charset="0"/>
                <a:cs typeface="Arial" panose="020B0604020202020204" pitchFamily="34" charset="0"/>
              </a:rPr>
              <a:t>(NOTES 1, 2, 3).</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7. AIR RELEASE NUMBER </a:t>
            </a:r>
            <a:r>
              <a:rPr lang="en-US" sz="1200" dirty="0">
                <a:latin typeface="Arial" panose="020B0604020202020204" pitchFamily="34" charset="0"/>
                <a:cs typeface="Arial" panose="020B0604020202020204" pitchFamily="34" charset="0"/>
              </a:rPr>
              <a:t>(NOTES 1, 2, 3) OR FOR SURFACE SHIPMENTS, </a:t>
            </a:r>
            <a:r>
              <a:rPr lang="en-US" sz="1200" b="1" dirty="0">
                <a:latin typeface="Arial" panose="020B0604020202020204" pitchFamily="34" charset="0"/>
                <a:cs typeface="Arial" panose="020B0604020202020204" pitchFamily="34" charset="0"/>
              </a:rPr>
              <a:t>ETR NUMBER AND VESSEL NAME AND/OR VOYAGE DOCUMENT NUMBER</a:t>
            </a:r>
            <a:r>
              <a:rPr lang="en-US" sz="1200" b="1"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8. SHIPMENT (CARGO) NAME </a:t>
            </a:r>
            <a:r>
              <a:rPr lang="en-US" sz="1200" dirty="0">
                <a:latin typeface="Arial" panose="020B0604020202020204" pitchFamily="34" charset="0"/>
                <a:cs typeface="Arial" panose="020B0604020202020204" pitchFamily="34" charset="0"/>
              </a:rPr>
              <a:t>(EXAMPLE: </a:t>
            </a:r>
            <a:r>
              <a:rPr lang="en-US" sz="1200" dirty="0" smtClean="0">
                <a:latin typeface="Arial" panose="020B0604020202020204" pitchFamily="34" charset="0"/>
                <a:cs typeface="Arial" panose="020B0604020202020204" pitchFamily="34" charset="0"/>
              </a:rPr>
              <a:t>RECIEVER/TRANSMITTER</a:t>
            </a:r>
            <a:r>
              <a:rPr lang="en-US" sz="1200" b="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SERIAL NUMBER ,NIIN, Document number).</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9. </a:t>
            </a:r>
            <a:r>
              <a:rPr lang="en-US" sz="1200" dirty="0">
                <a:latin typeface="Arial" panose="020B0604020202020204" pitchFamily="34" charset="0"/>
                <a:cs typeface="Arial" panose="020B0604020202020204" pitchFamily="34" charset="0"/>
              </a:rPr>
              <a:t>CONTAINER AND SEAL NUMBER (IF APPLICABLE): a. CONTAINER TCN. b. TOTAL WEIGHT OF CONTENTS c. ROUNDS</a:t>
            </a:r>
            <a:r>
              <a:rPr lang="en-US" sz="1200" b="1" u="sng"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PIECES, WEIGHT, CUBE, CONDITION CODE, AND LOT NUMBERS (NOTE 4).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10. SECURITY RISK CATEGORY </a:t>
            </a:r>
            <a:r>
              <a:rPr lang="en-US" sz="1200" dirty="0">
                <a:latin typeface="Arial" panose="020B0604020202020204" pitchFamily="34" charset="0"/>
                <a:cs typeface="Arial" panose="020B0604020202020204" pitchFamily="34" charset="0"/>
              </a:rPr>
              <a:t>(SRC), (E.G., SECURITY RISK CATEGORY I, II, III, IV, U</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SECRET, CONFIDENTIAL, NONE).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11. CONTROLLED INVENTORY ITEM CODE (CIIC).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12. TOTAL NET EXPLOSIVE WEIGHT</a:t>
            </a:r>
            <a:r>
              <a:rPr lang="en-US" sz="1200" dirty="0">
                <a:latin typeface="Arial" panose="020B0604020202020204" pitchFamily="34" charset="0"/>
                <a:cs typeface="Arial" panose="020B0604020202020204" pitchFamily="34" charset="0"/>
              </a:rPr>
              <a:t> (NEW).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13. HAZARD CLASSIFICATION(S). </a:t>
            </a:r>
          </a:p>
          <a:p>
            <a:pPr marL="171450" indent="-171450" fontAlgn="base">
              <a:spcBef>
                <a:spcPct val="20000"/>
              </a:spcBef>
              <a:spcAft>
                <a:spcPct val="0"/>
              </a:spcAft>
              <a:buClr>
                <a:srgbClr val="002C76"/>
              </a:buClr>
              <a:buSzPct val="115000"/>
              <a:buFont typeface="Arial" panose="020B0604020202020204" pitchFamily="34" charset="0"/>
              <a:buChar char="•"/>
            </a:pPr>
            <a:r>
              <a:rPr lang="en-US" sz="1200" b="1" dirty="0">
                <a:latin typeface="Arial" panose="020B0604020202020204" pitchFamily="34" charset="0"/>
                <a:cs typeface="Arial" panose="020B0604020202020204" pitchFamily="34" charset="0"/>
              </a:rPr>
              <a:t>14. DEPARTMENT OF DEFENSE IDENTIFICATION CODE/NAVY AMMUNITION LOGISTIC CODE (DODIC/NALC). </a:t>
            </a:r>
          </a:p>
        </p:txBody>
      </p:sp>
      <p:sp>
        <p:nvSpPr>
          <p:cNvPr id="4" name="TextBox 3"/>
          <p:cNvSpPr txBox="1"/>
          <p:nvPr/>
        </p:nvSpPr>
        <p:spPr>
          <a:xfrm>
            <a:off x="2544417" y="715618"/>
            <a:ext cx="6599583" cy="374461"/>
          </a:xfrm>
          <a:prstGeom prst="rect">
            <a:avLst/>
          </a:prstGeom>
          <a:noFill/>
        </p:spPr>
        <p:txBody>
          <a:bodyPr wrap="square" rtlCol="0">
            <a:spAutoFit/>
          </a:bodyPr>
          <a:lstStyle/>
          <a:p>
            <a:pPr>
              <a:lnSpc>
                <a:spcPts val="2200"/>
              </a:lnSpc>
            </a:pPr>
            <a:r>
              <a:rPr lang="en-US" sz="2000" b="1" dirty="0">
                <a:solidFill>
                  <a:srgbClr val="002060"/>
                </a:solidFill>
                <a:latin typeface="Arial" panose="020B0604020202020204" pitchFamily="34" charset="0"/>
                <a:ea typeface="MS PGothic" panose="020B0600070205080204" pitchFamily="34" charset="-128"/>
                <a:cs typeface="Arial" panose="020B0604020202020204" pitchFamily="34" charset="0"/>
              </a:rPr>
              <a:t>REPSHIP Message Requirements</a:t>
            </a:r>
          </a:p>
        </p:txBody>
      </p:sp>
      <p:sp>
        <p:nvSpPr>
          <p:cNvPr id="5" name="TextBox 4"/>
          <p:cNvSpPr txBox="1"/>
          <p:nvPr/>
        </p:nvSpPr>
        <p:spPr>
          <a:xfrm>
            <a:off x="4840357" y="1321903"/>
            <a:ext cx="4116939" cy="338554"/>
          </a:xfrm>
          <a:prstGeom prst="rect">
            <a:avLst/>
          </a:prstGeom>
          <a:solidFill>
            <a:srgbClr val="FFFF00"/>
          </a:solidFill>
        </p:spPr>
        <p:txBody>
          <a:bodyPr wrap="square" rtlCol="0">
            <a:spAutoFit/>
          </a:bodyPr>
          <a:lstStyle/>
          <a:p>
            <a:r>
              <a:rPr lang="en-US" sz="1600" b="1" dirty="0">
                <a:latin typeface="Arial" panose="020B0604020202020204" pitchFamily="34" charset="0"/>
                <a:cs typeface="Arial" panose="020B0604020202020204" pitchFamily="34" charset="0"/>
              </a:rPr>
              <a:t>Step </a:t>
            </a:r>
            <a:r>
              <a:rPr lang="en-US" sz="1600" b="1" dirty="0" smtClean="0">
                <a:latin typeface="Arial" panose="020B0604020202020204" pitchFamily="34" charset="0"/>
                <a:cs typeface="Arial" panose="020B0604020202020204" pitchFamily="34" charset="0"/>
              </a:rPr>
              <a:t>3 </a:t>
            </a:r>
            <a:r>
              <a:rPr lang="en-US" sz="1600" dirty="0" smtClean="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Tracking REPSHIP Requirements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3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2121408"/>
            <a:ext cx="8229600" cy="40047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lgn="ctr">
              <a:buFont typeface="Arial" panose="020B0604020202020204" pitchFamily="34" charset="0"/>
              <a:buNone/>
            </a:pPr>
            <a:r>
              <a:rPr lang="en-US" sz="3600" b="1" dirty="0" smtClean="0">
                <a:solidFill>
                  <a:srgbClr val="002060"/>
                </a:solidFill>
                <a:latin typeface="Arial" panose="020B0604020202020204" pitchFamily="34" charset="0"/>
                <a:cs typeface="Arial" panose="020B0604020202020204" pitchFamily="34" charset="0"/>
              </a:rPr>
              <a:t>Proof of Shipment</a:t>
            </a:r>
          </a:p>
          <a:p>
            <a:pPr marL="0" indent="0" algn="ctr">
              <a:buFont typeface="Arial" panose="020B0604020202020204" pitchFamily="34" charset="0"/>
              <a:buNone/>
            </a:pPr>
            <a:r>
              <a:rPr lang="en-US" sz="3600" b="1" dirty="0" smtClean="0">
                <a:solidFill>
                  <a:srgbClr val="002060"/>
                </a:solidFill>
                <a:latin typeface="Arial" panose="020B0604020202020204" pitchFamily="34" charset="0"/>
                <a:cs typeface="Arial" panose="020B0604020202020204" pitchFamily="34" charset="0"/>
              </a:rPr>
              <a:t>SIT Scenarios</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055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0" y="2138057"/>
            <a:ext cx="9144000" cy="2314544"/>
          </a:xfrm>
          <a:prstGeom prst="rect">
            <a:avLst/>
          </a:prstGeom>
        </p:spPr>
        <p:txBody>
          <a:bodyPr wrap="square">
            <a:spAutoFit/>
          </a:bodyPr>
          <a:lstStyle/>
          <a:p>
            <a:pPr>
              <a:lnSpc>
                <a:spcPct val="150000"/>
              </a:lnSpc>
            </a:pPr>
            <a:r>
              <a:rPr lang="en-US" sz="1400" b="1" dirty="0">
                <a:latin typeface="Arial" panose="020B0604020202020204" pitchFamily="34" charset="0"/>
                <a:cs typeface="Arial" panose="020B0604020202020204" pitchFamily="34" charset="0"/>
              </a:rPr>
              <a:t>RECEIPT ACKNOWLEGENT</a:t>
            </a:r>
          </a:p>
          <a:p>
            <a:pPr>
              <a:lnSpc>
                <a:spcPct val="150000"/>
              </a:lnSpc>
            </a:pPr>
            <a:r>
              <a:rPr lang="en-US" sz="1400" b="1" i="1" dirty="0">
                <a:latin typeface="Arial" panose="020B0604020202020204" pitchFamily="34" charset="0"/>
                <a:cs typeface="Arial" panose="020B0604020202020204" pitchFamily="34" charset="0"/>
              </a:rPr>
              <a:t>Document Number, NSN , CIIC, </a:t>
            </a:r>
            <a:r>
              <a:rPr lang="en-US" sz="1400" b="1" i="1" dirty="0" smtClean="0">
                <a:latin typeface="Arial" panose="020B0604020202020204" pitchFamily="34" charset="0"/>
                <a:cs typeface="Arial" panose="020B0604020202020204" pitchFamily="34" charset="0"/>
              </a:rPr>
              <a:t>Nomenclature</a:t>
            </a:r>
            <a:r>
              <a:rPr lang="en-US" sz="1400" b="1" i="1" dirty="0">
                <a:latin typeface="Arial" panose="020B0604020202020204" pitchFamily="34" charset="0"/>
                <a:cs typeface="Arial" panose="020B0604020202020204" pitchFamily="34" charset="0"/>
              </a:rPr>
              <a:t>, </a:t>
            </a:r>
            <a:r>
              <a:rPr lang="en-US" sz="1400" b="1" i="1" dirty="0" smtClean="0">
                <a:latin typeface="Arial" panose="020B0604020202020204" pitchFamily="34" charset="0"/>
                <a:cs typeface="Arial" panose="020B0604020202020204" pitchFamily="34" charset="0"/>
              </a:rPr>
              <a:t>Serial </a:t>
            </a:r>
            <a:r>
              <a:rPr lang="en-US" sz="1400" b="1" i="1" dirty="0">
                <a:latin typeface="Arial" panose="020B0604020202020204" pitchFamily="34" charset="0"/>
                <a:cs typeface="Arial" panose="020B0604020202020204" pitchFamily="34" charset="0"/>
              </a:rPr>
              <a:t>number </a:t>
            </a:r>
            <a:endParaRPr lang="en-US" sz="1400" b="1" i="1" dirty="0" smtClean="0">
              <a:latin typeface="Arial" panose="020B0604020202020204" pitchFamily="34" charset="0"/>
              <a:cs typeface="Arial" panose="020B0604020202020204" pitchFamily="34" charset="0"/>
            </a:endParaRPr>
          </a:p>
          <a:p>
            <a:pPr>
              <a:lnSpc>
                <a:spcPct val="150000"/>
              </a:lnSpc>
            </a:pPr>
            <a:r>
              <a:rPr lang="en-US" sz="1400" dirty="0" smtClean="0">
                <a:latin typeface="Arial" panose="020B0604020202020204" pitchFamily="34" charset="0"/>
                <a:cs typeface="Arial" panose="020B0604020202020204" pitchFamily="34" charset="0"/>
              </a:rPr>
              <a:t>When </a:t>
            </a:r>
            <a:r>
              <a:rPr lang="en-US" sz="1400" dirty="0">
                <a:latin typeface="Arial" panose="020B0604020202020204" pitchFamily="34" charset="0"/>
                <a:cs typeface="Arial" panose="020B0604020202020204" pitchFamily="34" charset="0"/>
              </a:rPr>
              <a:t>asset is received at your facility , please confirm receipt of this asset by signing below and emailing this form back to:</a:t>
            </a:r>
            <a:r>
              <a:rPr lang="en-US" sz="1400" b="1" dirty="0">
                <a:latin typeface="Arial" panose="020B0604020202020204" pitchFamily="34" charset="0"/>
                <a:cs typeface="Arial" panose="020B0604020202020204" pitchFamily="34" charset="0"/>
              </a:rPr>
              <a:t> email address:____________________________</a:t>
            </a:r>
          </a:p>
          <a:p>
            <a:pPr>
              <a:lnSpc>
                <a:spcPct val="150000"/>
              </a:lnSpc>
            </a:pPr>
            <a:r>
              <a:rPr lang="en-US" sz="1400" dirty="0">
                <a:latin typeface="Arial" panose="020B0604020202020204" pitchFamily="34" charset="0"/>
                <a:cs typeface="Arial" panose="020B0604020202020204" pitchFamily="34" charset="0"/>
              </a:rPr>
              <a:t>Receipt acknowledgment:</a:t>
            </a:r>
          </a:p>
          <a:p>
            <a:pPr>
              <a:lnSpc>
                <a:spcPct val="150000"/>
              </a:lnSpc>
            </a:pPr>
            <a:r>
              <a:rPr lang="en-US" sz="1400" b="1" dirty="0">
                <a:latin typeface="Arial" panose="020B0604020202020204" pitchFamily="34" charset="0"/>
                <a:cs typeface="Arial" panose="020B0604020202020204" pitchFamily="34" charset="0"/>
              </a:rPr>
              <a:t>Printed name</a:t>
            </a:r>
            <a:r>
              <a:rPr lang="en-US" sz="1400" dirty="0">
                <a:latin typeface="Arial" panose="020B0604020202020204" pitchFamily="34" charset="0"/>
                <a:cs typeface="Arial" panose="020B0604020202020204" pitchFamily="34" charset="0"/>
              </a:rPr>
              <a:t>: ___________________________________________</a:t>
            </a:r>
          </a:p>
          <a:p>
            <a:pPr>
              <a:lnSpc>
                <a:spcPct val="150000"/>
              </a:lnSpc>
            </a:pPr>
            <a:r>
              <a:rPr lang="en-US" sz="1400" b="1" dirty="0">
                <a:latin typeface="Arial" panose="020B0604020202020204" pitchFamily="34" charset="0"/>
                <a:cs typeface="Arial" panose="020B0604020202020204" pitchFamily="34" charset="0"/>
              </a:rPr>
              <a:t>Signature: </a:t>
            </a:r>
            <a:r>
              <a:rPr lang="en-US" sz="1400" dirty="0">
                <a:latin typeface="Arial" panose="020B0604020202020204" pitchFamily="34" charset="0"/>
                <a:cs typeface="Arial" panose="020B0604020202020204" pitchFamily="34" charset="0"/>
              </a:rPr>
              <a:t>______________________________________________ </a:t>
            </a:r>
            <a:r>
              <a:rPr lang="en-US" sz="1400" b="1" dirty="0">
                <a:latin typeface="Arial" panose="020B0604020202020204" pitchFamily="34" charset="0"/>
                <a:cs typeface="Arial" panose="020B0604020202020204" pitchFamily="34" charset="0"/>
              </a:rPr>
              <a:t>Date</a:t>
            </a:r>
            <a:r>
              <a:rPr lang="en-US" sz="1400" dirty="0">
                <a:latin typeface="Arial" panose="020B0604020202020204" pitchFamily="34" charset="0"/>
                <a:cs typeface="Arial" panose="020B0604020202020204" pitchFamily="34" charset="0"/>
              </a:rPr>
              <a:t>:____________</a:t>
            </a:r>
          </a:p>
        </p:txBody>
      </p:sp>
      <p:sp>
        <p:nvSpPr>
          <p:cNvPr id="7"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sz="2000" b="1" dirty="0" smtClean="0">
                <a:solidFill>
                  <a:srgbClr val="002060"/>
                </a:solidFill>
                <a:latin typeface="Arial" panose="020B0604020202020204" pitchFamily="34" charset="0"/>
                <a:cs typeface="Arial" panose="020B0604020202020204" pitchFamily="34" charset="0"/>
              </a:rPr>
              <a:t>SAMPLE</a:t>
            </a:r>
            <a:endParaRPr lang="en-US" sz="2000" b="1" dirty="0">
              <a:solidFill>
                <a:srgbClr val="002060"/>
              </a:solidFill>
              <a:latin typeface="Arial" panose="020B0604020202020204" pitchFamily="34" charset="0"/>
              <a:cs typeface="Arial" panose="020B0604020202020204" pitchFamily="34" charset="0"/>
            </a:endParaRPr>
          </a:p>
          <a:p>
            <a:pPr>
              <a:lnSpc>
                <a:spcPts val="2200"/>
              </a:lnSpc>
            </a:pPr>
            <a:r>
              <a:rPr lang="en-US" sz="2000" b="1" dirty="0" smtClean="0">
                <a:solidFill>
                  <a:srgbClr val="002060"/>
                </a:solidFill>
                <a:latin typeface="Arial" panose="020B0604020202020204" pitchFamily="34" charset="0"/>
                <a:cs typeface="Arial" panose="020B0604020202020204" pitchFamily="34" charset="0"/>
              </a:rPr>
              <a:t>Receipt </a:t>
            </a:r>
            <a:r>
              <a:rPr lang="en-US" sz="2000" b="1" dirty="0">
                <a:solidFill>
                  <a:srgbClr val="002060"/>
                </a:solidFill>
                <a:latin typeface="Arial" panose="020B0604020202020204" pitchFamily="34" charset="0"/>
                <a:cs typeface="Arial" panose="020B0604020202020204" pitchFamily="34" charset="0"/>
              </a:rPr>
              <a:t>Acknowledgement</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168966" y="1658041"/>
            <a:ext cx="5347596" cy="338554"/>
          </a:xfrm>
          <a:prstGeom prst="rect">
            <a:avLst/>
          </a:prstGeom>
          <a:solidFill>
            <a:srgbClr val="FFFF00"/>
          </a:solidFill>
          <a:ln>
            <a:solidFill>
              <a:srgbClr val="FFFF00"/>
            </a:solidFill>
          </a:ln>
        </p:spPr>
        <p:txBody>
          <a:bodyPr wrap="square" rtlCol="0">
            <a:spAutoFit/>
          </a:bodyPr>
          <a:lstStyle/>
          <a:p>
            <a:r>
              <a:rPr lang="en-US" sz="1600" b="1" dirty="0">
                <a:latin typeface="Arial" panose="020B0604020202020204" pitchFamily="34" charset="0"/>
                <a:cs typeface="Arial" panose="020B0604020202020204" pitchFamily="34" charset="0"/>
              </a:rPr>
              <a:t>Step 4 </a:t>
            </a:r>
            <a:r>
              <a:rPr lang="en-US" sz="1600" dirty="0" smtClean="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Final </a:t>
            </a:r>
            <a:r>
              <a:rPr lang="en-US" sz="1600" dirty="0">
                <a:latin typeface="Arial" panose="020B0604020202020204" pitchFamily="34" charset="0"/>
                <a:cs typeface="Arial" panose="020B0604020202020204" pitchFamily="34" charset="0"/>
              </a:rPr>
              <a:t>destination </a:t>
            </a:r>
            <a:r>
              <a:rPr lang="en-US" sz="1600" dirty="0" smtClean="0">
                <a:latin typeface="Arial" panose="020B0604020202020204" pitchFamily="34" charset="0"/>
                <a:cs typeface="Arial" panose="020B0604020202020204" pitchFamily="34" charset="0"/>
              </a:rPr>
              <a:t>signs </a:t>
            </a:r>
            <a:r>
              <a:rPr lang="en-US" sz="1600" dirty="0">
                <a:latin typeface="Arial" panose="020B0604020202020204" pitchFamily="34" charset="0"/>
                <a:cs typeface="Arial" panose="020B0604020202020204" pitchFamily="34" charset="0"/>
              </a:rPr>
              <a:t>and returns to originator</a:t>
            </a:r>
          </a:p>
        </p:txBody>
      </p:sp>
    </p:spTree>
    <p:extLst>
      <p:ext uri="{BB962C8B-B14F-4D97-AF65-F5344CB8AC3E}">
        <p14:creationId xmlns:p14="http://schemas.microsoft.com/office/powerpoint/2010/main" val="4021185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Classified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2 Solution</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801894" y="1761067"/>
            <a:ext cx="8229600" cy="4563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smtClean="0">
              <a:latin typeface="Arial" panose="020B0604020202020204" pitchFamily="34" charset="0"/>
              <a:cs typeface="Arial" panose="020B0604020202020204" pitchFamily="34" charset="0"/>
            </a:endParaRPr>
          </a:p>
        </p:txBody>
      </p:sp>
      <p:sp>
        <p:nvSpPr>
          <p:cNvPr id="2" name="Rectangle 1"/>
          <p:cNvSpPr/>
          <p:nvPr/>
        </p:nvSpPr>
        <p:spPr>
          <a:xfrm>
            <a:off x="0" y="1565599"/>
            <a:ext cx="9144000" cy="2536079"/>
          </a:xfrm>
          <a:prstGeom prst="rect">
            <a:avLst/>
          </a:prstGeom>
        </p:spPr>
        <p:txBody>
          <a:bodyPr wrap="square">
            <a:spAutoFit/>
          </a:bodyPr>
          <a:lstStyle/>
          <a:p>
            <a:pPr marL="0" lvl="1" fontAlgn="base">
              <a:spcBef>
                <a:spcPct val="20000"/>
              </a:spcBef>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a:t>
            </a:r>
            <a:r>
              <a:rPr lang="en-US" sz="1600" b="1" dirty="0" smtClean="0">
                <a:solidFill>
                  <a:srgbClr val="000000"/>
                </a:solidFill>
                <a:latin typeface="Arial" panose="020B0604020202020204" pitchFamily="34" charset="0"/>
                <a:cs typeface="Arial" panose="020B0604020202020204" pitchFamily="34" charset="0"/>
              </a:rPr>
              <a:t>2 </a:t>
            </a:r>
            <a:r>
              <a:rPr lang="en-US" sz="1600" b="1" dirty="0">
                <a:solidFill>
                  <a:srgbClr val="000000"/>
                </a:solidFill>
                <a:latin typeface="Arial" panose="020B0604020202020204" pitchFamily="34" charset="0"/>
                <a:cs typeface="Arial" panose="020B0604020202020204" pitchFamily="34" charset="0"/>
              </a:rPr>
              <a:t>– Local </a:t>
            </a:r>
            <a:r>
              <a:rPr lang="en-US" sz="1600" b="1" dirty="0" smtClean="0">
                <a:solidFill>
                  <a:srgbClr val="000000"/>
                </a:solidFill>
                <a:latin typeface="Arial" panose="020B0604020202020204" pitchFamily="34" charset="0"/>
                <a:cs typeface="Arial" panose="020B0604020202020204" pitchFamily="34" charset="0"/>
              </a:rPr>
              <a:t>Delivery or USPS shipment of </a:t>
            </a:r>
            <a:r>
              <a:rPr lang="en-US" sz="1600" b="1" dirty="0">
                <a:solidFill>
                  <a:srgbClr val="000000"/>
                </a:solidFill>
                <a:latin typeface="Arial" panose="020B0604020202020204" pitchFamily="34" charset="0"/>
                <a:cs typeface="Arial" panose="020B0604020202020204" pitchFamily="34" charset="0"/>
              </a:rPr>
              <a:t>a Classified </a:t>
            </a:r>
            <a:r>
              <a:rPr lang="en-US" sz="1600" b="1" dirty="0" smtClean="0">
                <a:solidFill>
                  <a:srgbClr val="000000"/>
                </a:solidFill>
                <a:latin typeface="Arial" panose="020B0604020202020204" pitchFamily="34" charset="0"/>
                <a:cs typeface="Arial" panose="020B0604020202020204" pitchFamily="34" charset="0"/>
              </a:rPr>
              <a:t>Asset</a:t>
            </a:r>
            <a:endParaRPr lang="en-US" sz="1600" b="1" dirty="0" smtClean="0">
              <a:latin typeface="Arial" panose="020B0604020202020204" pitchFamily="34" charset="0"/>
              <a:cs typeface="Arial" panose="020B0604020202020204" pitchFamily="34" charset="0"/>
            </a:endParaRPr>
          </a:p>
          <a:p>
            <a:pPr marL="0" lvl="1" fontAlgn="base">
              <a:spcBef>
                <a:spcPct val="20000"/>
              </a:spcBef>
              <a:spcAft>
                <a:spcPts val="600"/>
              </a:spcAft>
              <a:buClr>
                <a:srgbClr val="003399"/>
              </a:buClr>
              <a:buSzPct val="130000"/>
              <a:defRPr/>
            </a:pPr>
            <a:r>
              <a:rPr lang="en-US" sz="1600" b="1" dirty="0" smtClean="0">
                <a:latin typeface="Arial" panose="020B0604020202020204" pitchFamily="34" charset="0"/>
                <a:cs typeface="Arial" panose="020B0604020202020204" pitchFamily="34" charset="0"/>
              </a:rPr>
              <a:t>SOLUTION:</a:t>
            </a:r>
            <a:endParaRPr lang="en-US" sz="1600" b="1" dirty="0">
              <a:latin typeface="Arial" panose="020B0604020202020204" pitchFamily="34" charset="0"/>
              <a:cs typeface="Arial" panose="020B0604020202020204" pitchFamily="34" charset="0"/>
            </a:endParaRP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Requires the standard REPSHIP and </a:t>
            </a:r>
            <a:r>
              <a:rPr lang="en-US" sz="1600" dirty="0" smtClean="0">
                <a:latin typeface="Arial" panose="020B0604020202020204" pitchFamily="34" charset="0"/>
                <a:cs typeface="Arial" panose="020B0604020202020204" pitchFamily="34" charset="0"/>
              </a:rPr>
              <a:t>DD-1348, </a:t>
            </a:r>
            <a:r>
              <a:rPr lang="en-US" sz="1600" dirty="0" smtClean="0">
                <a:latin typeface="Arial" panose="020B0604020202020204" pitchFamily="34" charset="0"/>
                <a:cs typeface="Arial" panose="020B0604020202020204" pitchFamily="34" charset="0"/>
              </a:rPr>
              <a:t>in addition to a signed DD1907 form.</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The DD1907 form tracks the physical hand-off of assets from one person to another.</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Make sure to get a signature from the final destination when handing over any material.</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Keep these documents as KSDs.</a:t>
            </a:r>
            <a:endParaRPr lang="en-US" sz="1600" dirty="0">
              <a:latin typeface="Arial" panose="020B0604020202020204" pitchFamily="34" charset="0"/>
              <a:cs typeface="Arial" panose="020B0604020202020204" pitchFamily="34" charset="0"/>
            </a:endParaRPr>
          </a:p>
          <a:p>
            <a:pPr marL="128588" lvl="1" indent="-128588" fontAlgn="base">
              <a:spcBef>
                <a:spcPct val="20000"/>
              </a:spcBef>
              <a:spcAft>
                <a:spcPts val="600"/>
              </a:spcAft>
              <a:buClr>
                <a:srgbClr val="003399"/>
              </a:buClr>
              <a:buSzPct val="130000"/>
              <a:buFont typeface="Wingdings" panose="05000000000000000000" pitchFamily="2" charset="2"/>
              <a:buChar char="§"/>
              <a:defRP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464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8276" b="7846"/>
          <a:stretch/>
        </p:blipFill>
        <p:spPr>
          <a:xfrm>
            <a:off x="2554798" y="149087"/>
            <a:ext cx="6490698" cy="6708913"/>
          </a:xfrm>
          <a:prstGeom prst="rect">
            <a:avLst/>
          </a:prstGeom>
        </p:spPr>
      </p:pic>
      <p:sp>
        <p:nvSpPr>
          <p:cNvPr id="4" name="Text Placeholder 2"/>
          <p:cNvSpPr txBox="1">
            <a:spLocks noChangeAspect="1"/>
          </p:cNvSpPr>
          <p:nvPr/>
        </p:nvSpPr>
        <p:spPr bwMode="auto">
          <a:xfrm>
            <a:off x="298174" y="1516736"/>
            <a:ext cx="2554798" cy="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DD-1907 FORM</a:t>
            </a:r>
          </a:p>
        </p:txBody>
      </p:sp>
    </p:spTree>
    <p:extLst>
      <p:ext uri="{BB962C8B-B14F-4D97-AF65-F5344CB8AC3E}">
        <p14:creationId xmlns:p14="http://schemas.microsoft.com/office/powerpoint/2010/main" val="2559656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000" t="8279" r="30839" b="13048"/>
          <a:stretch/>
        </p:blipFill>
        <p:spPr>
          <a:xfrm>
            <a:off x="2934418" y="96433"/>
            <a:ext cx="5677951" cy="6761567"/>
          </a:xfrm>
          <a:prstGeom prst="rect">
            <a:avLst/>
          </a:prstGeom>
        </p:spPr>
      </p:pic>
      <p:sp>
        <p:nvSpPr>
          <p:cNvPr id="11" name="Text Placeholder 2"/>
          <p:cNvSpPr txBox="1">
            <a:spLocks noChangeAspect="1"/>
          </p:cNvSpPr>
          <p:nvPr/>
        </p:nvSpPr>
        <p:spPr bwMode="auto">
          <a:xfrm>
            <a:off x="164350" y="1749287"/>
            <a:ext cx="2867085" cy="47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COMSEC SF153 Form</a:t>
            </a:r>
          </a:p>
        </p:txBody>
      </p:sp>
    </p:spTree>
    <p:extLst>
      <p:ext uri="{BB962C8B-B14F-4D97-AF65-F5344CB8AC3E}">
        <p14:creationId xmlns:p14="http://schemas.microsoft.com/office/powerpoint/2010/main" val="429211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Classified SIT</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3 Solution</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5" name="Content Placeholder 1"/>
          <p:cNvSpPr txBox="1">
            <a:spLocks/>
          </p:cNvSpPr>
          <p:nvPr/>
        </p:nvSpPr>
        <p:spPr>
          <a:xfrm>
            <a:off x="801894" y="1761067"/>
            <a:ext cx="8229600" cy="4563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lvl="1" indent="-128588" fontAlgn="base">
              <a:lnSpc>
                <a:spcPct val="100000"/>
              </a:lnSpc>
              <a:spcBef>
                <a:spcPct val="20000"/>
              </a:spcBef>
              <a:spcAft>
                <a:spcPts val="600"/>
              </a:spcAft>
              <a:buClr>
                <a:srgbClr val="003399"/>
              </a:buClr>
              <a:buSzPct val="130000"/>
              <a:buFont typeface="Wingdings" panose="05000000000000000000" pitchFamily="2" charset="2"/>
              <a:buChar char="§"/>
              <a:defRPr/>
            </a:pPr>
            <a:endParaRPr lang="en-US" sz="1400" dirty="0" smtClean="0">
              <a:latin typeface="Arial" panose="020B0604020202020204" pitchFamily="34" charset="0"/>
              <a:cs typeface="Arial" panose="020B0604020202020204" pitchFamily="34" charset="0"/>
            </a:endParaRPr>
          </a:p>
        </p:txBody>
      </p:sp>
      <p:sp>
        <p:nvSpPr>
          <p:cNvPr id="2" name="Rectangle 1"/>
          <p:cNvSpPr/>
          <p:nvPr/>
        </p:nvSpPr>
        <p:spPr>
          <a:xfrm>
            <a:off x="0" y="1493271"/>
            <a:ext cx="9144000" cy="3311676"/>
          </a:xfrm>
          <a:prstGeom prst="rect">
            <a:avLst/>
          </a:prstGeom>
        </p:spPr>
        <p:txBody>
          <a:bodyPr wrap="square">
            <a:spAutoFit/>
          </a:bodyPr>
          <a:lstStyle/>
          <a:p>
            <a:pPr marL="0" lvl="1" fontAlgn="base">
              <a:spcBef>
                <a:spcPct val="20000"/>
              </a:spcBef>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a:t>
            </a:r>
            <a:r>
              <a:rPr lang="en-US" sz="1600" b="1" dirty="0" smtClean="0">
                <a:solidFill>
                  <a:srgbClr val="000000"/>
                </a:solidFill>
                <a:latin typeface="Arial" panose="020B0604020202020204" pitchFamily="34" charset="0"/>
                <a:cs typeface="Arial" panose="020B0604020202020204" pitchFamily="34" charset="0"/>
              </a:rPr>
              <a:t>3 </a:t>
            </a:r>
            <a:r>
              <a:rPr lang="en-US" sz="1600" b="1" dirty="0">
                <a:solidFill>
                  <a:srgbClr val="000000"/>
                </a:solidFill>
                <a:latin typeface="Arial" panose="020B0604020202020204" pitchFamily="34" charset="0"/>
                <a:cs typeface="Arial" panose="020B0604020202020204" pitchFamily="34" charset="0"/>
              </a:rPr>
              <a:t>– </a:t>
            </a:r>
            <a:r>
              <a:rPr lang="en-US" sz="1600" b="1" dirty="0" smtClean="0">
                <a:solidFill>
                  <a:srgbClr val="000000"/>
                </a:solidFill>
                <a:latin typeface="Arial" panose="020B0604020202020204" pitchFamily="34" charset="0"/>
                <a:cs typeface="Arial" panose="020B0604020202020204" pitchFamily="34" charset="0"/>
              </a:rPr>
              <a:t>Misdirected </a:t>
            </a:r>
            <a:r>
              <a:rPr lang="en-US" sz="1600" b="1" dirty="0">
                <a:solidFill>
                  <a:srgbClr val="000000"/>
                </a:solidFill>
                <a:latin typeface="Arial" panose="020B0604020202020204" pitchFamily="34" charset="0"/>
                <a:cs typeface="Arial" panose="020B0604020202020204" pitchFamily="34" charset="0"/>
              </a:rPr>
              <a:t>Classified NIINs</a:t>
            </a:r>
            <a:endParaRPr lang="en-US" sz="1600" dirty="0">
              <a:latin typeface="Arial" panose="020B0604020202020204" pitchFamily="34" charset="0"/>
              <a:cs typeface="Arial" panose="020B0604020202020204" pitchFamily="34" charset="0"/>
            </a:endParaRPr>
          </a:p>
          <a:p>
            <a:pPr marL="0" lvl="1" fontAlgn="base">
              <a:spcBef>
                <a:spcPct val="20000"/>
              </a:spcBef>
              <a:spcAft>
                <a:spcPts val="600"/>
              </a:spcAft>
              <a:buClr>
                <a:srgbClr val="003399"/>
              </a:buClr>
              <a:buSzPct val="130000"/>
              <a:defRPr/>
            </a:pPr>
            <a:r>
              <a:rPr lang="en-US" sz="1600" b="1" dirty="0" smtClean="0">
                <a:latin typeface="Arial" panose="020B0604020202020204" pitchFamily="34" charset="0"/>
                <a:cs typeface="Arial" panose="020B0604020202020204" pitchFamily="34" charset="0"/>
              </a:rPr>
              <a:t>SOLUTION:</a:t>
            </a:r>
            <a:endParaRPr lang="en-US" sz="1600" b="1" dirty="0">
              <a:latin typeface="Arial" panose="020B0604020202020204" pitchFamily="34" charset="0"/>
              <a:cs typeface="Arial" panose="020B0604020202020204" pitchFamily="34" charset="0"/>
            </a:endParaRP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Please contact your CAV and SIT Analysts immediately if you receive a Classified/Security Coded NIIN mistakenly.</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a:latin typeface="Arial" panose="020B0604020202020204" pitchFamily="34" charset="0"/>
                <a:cs typeface="Arial" panose="020B0604020202020204" pitchFamily="34" charset="0"/>
              </a:rPr>
              <a:t>To determine if a NIIN is classified </a:t>
            </a:r>
            <a:r>
              <a:rPr lang="en-US" sz="1600" dirty="0" smtClean="0">
                <a:latin typeface="Arial" panose="020B0604020202020204" pitchFamily="34" charset="0"/>
                <a:cs typeface="Arial" panose="020B0604020202020204" pitchFamily="34" charset="0"/>
              </a:rPr>
              <a:t>refer to the DD-1348</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for Classified/COMSEC notations.</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If you are still unsure if this asset is classified, please reach out to the CAV and SIT Analysts for direction.</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Do not use ATAC for any classified/security coded assets </a:t>
            </a:r>
            <a:r>
              <a:rPr lang="en-US" sz="1600" b="1" dirty="0" smtClean="0">
                <a:latin typeface="Arial" panose="020B0604020202020204" pitchFamily="34" charset="0"/>
                <a:cs typeface="Arial" panose="020B0604020202020204" pitchFamily="34" charset="0"/>
              </a:rPr>
              <a:t>(refer to Slide 22 for CIIC Codes that fall into this group)</a:t>
            </a:r>
          </a:p>
          <a:p>
            <a:pPr marL="285750" lvl="1" indent="-285750" fontAlgn="base">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Classified SIT Team will guide you through how and where to ship the misdirected assets</a:t>
            </a:r>
          </a:p>
        </p:txBody>
      </p:sp>
    </p:spTree>
    <p:extLst>
      <p:ext uri="{BB962C8B-B14F-4D97-AF65-F5344CB8AC3E}">
        <p14:creationId xmlns:p14="http://schemas.microsoft.com/office/powerpoint/2010/main" val="1346178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6269" y="1485144"/>
            <a:ext cx="8855225" cy="4206110"/>
          </a:xfrm>
          <a:prstGeom prst="rect">
            <a:avLst/>
          </a:prstGeom>
        </p:spPr>
        <p:txBody>
          <a:bodyPr vert="horz" lIns="0" tIns="0" rIns="0" bIns="45720" rtlCol="0">
            <a:noAutofit/>
          </a:bodyPr>
          <a:lstStyle>
            <a:lvl1pPr marL="168275" indent="-168275" algn="l" defTabSz="914400" rtl="0" eaLnBrk="1" latinLnBrk="0" hangingPunct="1">
              <a:lnSpc>
                <a:spcPct val="90000"/>
              </a:lnSpc>
              <a:spcBef>
                <a:spcPts val="1000"/>
              </a:spcBef>
              <a:buClr>
                <a:srgbClr val="002A7E"/>
              </a:buClr>
              <a:buFont typeface="Wingdings" panose="05000000000000000000" pitchFamily="2" charset="2"/>
              <a:buChar char="§"/>
              <a:defRPr sz="1800" kern="1200">
                <a:solidFill>
                  <a:schemeClr val="tx1"/>
                </a:solidFill>
                <a:latin typeface="+mn-lt"/>
                <a:ea typeface="+mn-ea"/>
                <a:cs typeface="+mn-cs"/>
              </a:defRPr>
            </a:lvl1pPr>
            <a:lvl2pPr marL="400050" indent="-174625"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solidFill>
                <a:latin typeface="+mn-lt"/>
                <a:ea typeface="+mn-ea"/>
                <a:cs typeface="+mn-cs"/>
              </a:defRPr>
            </a:lvl2pPr>
            <a:lvl3pPr marL="574675" indent="-1143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3pPr>
            <a:lvl4pPr marL="801688" indent="-174625" algn="l" defTabSz="914400" rtl="0" eaLnBrk="1" latinLnBrk="0" hangingPunct="1">
              <a:lnSpc>
                <a:spcPct val="90000"/>
              </a:lnSpc>
              <a:spcBef>
                <a:spcPts val="500"/>
              </a:spcBef>
              <a:buClr>
                <a:srgbClr val="002A7E"/>
              </a:buClr>
              <a:buFont typeface="Arial" panose="020B0604020202020204" pitchFamily="34" charset="0"/>
              <a:buChar char="‒"/>
              <a:defRPr sz="1200" kern="1200">
                <a:solidFill>
                  <a:schemeClr val="tx1"/>
                </a:solidFill>
                <a:latin typeface="+mn-lt"/>
                <a:ea typeface="+mn-ea"/>
                <a:cs typeface="+mn-cs"/>
              </a:defRPr>
            </a:lvl4pPr>
            <a:lvl5pPr marL="1027113" indent="-228600" algn="l" defTabSz="914400" rtl="0" eaLnBrk="1" latinLnBrk="0" hangingPunct="1">
              <a:lnSpc>
                <a:spcPct val="90000"/>
              </a:lnSpc>
              <a:spcBef>
                <a:spcPts val="500"/>
              </a:spcBef>
              <a:buClr>
                <a:srgbClr val="002A7E"/>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fontAlgn="base">
              <a:lnSpc>
                <a:spcPct val="100000"/>
              </a:lnSpc>
              <a:spcBef>
                <a:spcPct val="20000"/>
              </a:spcBef>
              <a:spcAft>
                <a:spcPts val="600"/>
              </a:spcAft>
              <a:buClr>
                <a:srgbClr val="003399"/>
              </a:buClr>
              <a:buSzPct val="130000"/>
              <a:buNone/>
              <a:tabLst/>
              <a:defRPr/>
            </a:pPr>
            <a:r>
              <a:rPr lang="en-US" sz="1600" b="1" dirty="0" smtClean="0">
                <a:latin typeface="Arial" panose="020B0604020202020204" pitchFamily="34" charset="0"/>
                <a:cs typeface="Arial" panose="020B0604020202020204" pitchFamily="34" charset="0"/>
              </a:rPr>
              <a:t>Classified SIT Summary</a:t>
            </a:r>
          </a:p>
          <a:p>
            <a:pPr marL="285750" marR="0" lvl="1" indent="-285750" fontAlgn="base">
              <a:lnSpc>
                <a:spcPct val="100000"/>
              </a:lnSpc>
              <a:spcBef>
                <a:spcPct val="20000"/>
              </a:spcBef>
              <a:spcAft>
                <a:spcPts val="600"/>
              </a:spcAft>
              <a:buClr>
                <a:srgbClr val="003399"/>
              </a:buClr>
              <a:buSzPct val="130000"/>
              <a:buFont typeface="Arial" panose="020B0604020202020204" pitchFamily="34" charset="0"/>
              <a:buChar char="•"/>
              <a:tabLst/>
              <a:defRPr/>
            </a:pPr>
            <a:r>
              <a:rPr lang="en-US" sz="1600" dirty="0" smtClean="0">
                <a:latin typeface="Arial" panose="020B0604020202020204" pitchFamily="34" charset="0"/>
                <a:cs typeface="Arial" panose="020B0604020202020204" pitchFamily="34" charset="0"/>
              </a:rPr>
              <a:t>Issuer </a:t>
            </a:r>
            <a:r>
              <a:rPr lang="en-US" sz="1600" dirty="0">
                <a:latin typeface="Arial" panose="020B0604020202020204" pitchFamily="34" charset="0"/>
                <a:cs typeface="Arial" panose="020B0604020202020204" pitchFamily="34" charset="0"/>
              </a:rPr>
              <a:t>and Receiver must have electronic communication before classified material is shipped.</a:t>
            </a:r>
          </a:p>
          <a:p>
            <a:pPr marL="285750" marR="0" lvl="1" indent="-285750" fontAlgn="base">
              <a:lnSpc>
                <a:spcPct val="100000"/>
              </a:lnSpc>
              <a:spcBef>
                <a:spcPct val="20000"/>
              </a:spcBef>
              <a:spcAft>
                <a:spcPts val="600"/>
              </a:spcAft>
              <a:buClr>
                <a:srgbClr val="003399"/>
              </a:buClr>
              <a:buSzPct val="130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If issuer ships material before Advance Notification Reply from receiver, the </a:t>
            </a:r>
            <a:r>
              <a:rPr lang="en-US" sz="1600" dirty="0" smtClean="0">
                <a:latin typeface="Arial" panose="020B0604020202020204" pitchFamily="34" charset="0"/>
                <a:cs typeface="Arial" panose="020B0604020202020204" pitchFamily="34" charset="0"/>
              </a:rPr>
              <a:t>receiver </a:t>
            </a:r>
            <a:r>
              <a:rPr lang="en-US" sz="1600" dirty="0">
                <a:latin typeface="Arial" panose="020B0604020202020204" pitchFamily="34" charset="0"/>
                <a:cs typeface="Arial" panose="020B0604020202020204" pitchFamily="34" charset="0"/>
              </a:rPr>
              <a:t>may reject material delivery.</a:t>
            </a:r>
          </a:p>
          <a:p>
            <a:pPr marL="285750" marR="0" lvl="1" indent="-285750" fontAlgn="base">
              <a:lnSpc>
                <a:spcPct val="100000"/>
              </a:lnSpc>
              <a:spcBef>
                <a:spcPct val="20000"/>
              </a:spcBef>
              <a:spcAft>
                <a:spcPts val="600"/>
              </a:spcAft>
              <a:buClr>
                <a:srgbClr val="003399"/>
              </a:buClr>
              <a:buSzPct val="130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If classified material is received without proper paperwork, contact your CAV analyst and Classified SIT POCs for assistance</a:t>
            </a:r>
            <a:r>
              <a:rPr lang="en-US" sz="1600" dirty="0" smtClean="0">
                <a:latin typeface="Arial" panose="020B0604020202020204" pitchFamily="34" charset="0"/>
                <a:cs typeface="Arial" panose="020B0604020202020204" pitchFamily="34" charset="0"/>
              </a:rPr>
              <a:t>.</a:t>
            </a:r>
          </a:p>
          <a:p>
            <a:pPr marL="460375" lvl="2" indent="-285750" fontAlgn="base">
              <a:lnSpc>
                <a:spcPct val="100000"/>
              </a:lnSpc>
              <a:spcBef>
                <a:spcPct val="20000"/>
              </a:spcBef>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To determine if a NIIN is Classified/Security Coded refer to the CIIC Code slide in the Reference section and check the </a:t>
            </a:r>
            <a:r>
              <a:rPr lang="en-US" sz="1600" dirty="0" smtClean="0">
                <a:latin typeface="Arial" panose="020B0604020202020204" pitchFamily="34" charset="0"/>
                <a:cs typeface="Arial" panose="020B0604020202020204" pitchFamily="34" charset="0"/>
              </a:rPr>
              <a:t>DD-1348 </a:t>
            </a:r>
            <a:r>
              <a:rPr lang="en-US" sz="1600" dirty="0" smtClean="0">
                <a:latin typeface="Arial" panose="020B0604020202020204" pitchFamily="34" charset="0"/>
                <a:cs typeface="Arial" panose="020B0604020202020204" pitchFamily="34" charset="0"/>
              </a:rPr>
              <a:t>for notations.</a:t>
            </a:r>
            <a:endParaRPr lang="en-US" sz="1600" dirty="0">
              <a:latin typeface="Arial" panose="020B0604020202020204" pitchFamily="34" charset="0"/>
              <a:cs typeface="Arial" panose="020B0604020202020204" pitchFamily="34" charset="0"/>
            </a:endParaRPr>
          </a:p>
          <a:p>
            <a:pPr marL="285750" marR="0" lvl="1" indent="-285750" fontAlgn="base">
              <a:lnSpc>
                <a:spcPct val="100000"/>
              </a:lnSpc>
              <a:spcBef>
                <a:spcPct val="20000"/>
              </a:spcBef>
              <a:spcAft>
                <a:spcPts val="600"/>
              </a:spcAft>
              <a:buClr>
                <a:srgbClr val="003399"/>
              </a:buClr>
              <a:buSzPct val="130000"/>
              <a:buFont typeface="Arial" panose="020B0604020202020204" pitchFamily="34" charset="0"/>
              <a:buChar char="•"/>
              <a:tabLst/>
              <a:defRPr/>
            </a:pPr>
            <a:r>
              <a:rPr lang="en-US" altLang="en-US" sz="1600" dirty="0">
                <a:latin typeface="Arial" panose="020B0604020202020204" pitchFamily="34" charset="0"/>
                <a:cs typeface="Arial" panose="020B0604020202020204" pitchFamily="34" charset="0"/>
              </a:rPr>
              <a:t>Per the CAV SOW, </a:t>
            </a:r>
            <a:r>
              <a:rPr lang="en-US" altLang="en-US" sz="1600" b="1"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The Contractor is required to also respond to inquiries received via phone calls, emails or letters from Navy representatives researching the status of open SIT.  </a:t>
            </a:r>
            <a:r>
              <a:rPr lang="en-US" sz="1600" b="1" dirty="0">
                <a:solidFill>
                  <a:srgbClr val="FF0000"/>
                </a:solidFill>
                <a:latin typeface="Arial" panose="020B0604020202020204" pitchFamily="34" charset="0"/>
                <a:cs typeface="Arial" panose="020B0604020202020204" pitchFamily="34" charset="0"/>
              </a:rPr>
              <a:t>The Contractor will respond to these types of inquiries no later than the next working day after receipt of the inquiry</a:t>
            </a:r>
            <a:r>
              <a:rPr lang="en-US" sz="1600" b="1" dirty="0" smtClean="0">
                <a:solidFill>
                  <a:srgbClr val="FF0000"/>
                </a:solidFill>
                <a:latin typeface="Arial" panose="020B0604020202020204" pitchFamily="34" charset="0"/>
                <a:cs typeface="Arial" panose="020B0604020202020204" pitchFamily="34" charset="0"/>
              </a:rPr>
              <a:t>.”</a:t>
            </a:r>
            <a:endParaRPr lang="en-US" sz="1600" b="1" dirty="0">
              <a:solidFill>
                <a:srgbClr val="FF0000"/>
              </a:solidFill>
              <a:latin typeface="Arial" panose="020B0604020202020204" pitchFamily="34" charset="0"/>
              <a:cs typeface="Arial" panose="020B0604020202020204" pitchFamily="34" charset="0"/>
            </a:endParaRPr>
          </a:p>
        </p:txBody>
      </p:sp>
      <p:sp>
        <p:nvSpPr>
          <p:cNvPr id="5"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Classified SIT – Summary</a:t>
            </a:r>
          </a:p>
        </p:txBody>
      </p:sp>
    </p:spTree>
    <p:extLst>
      <p:ext uri="{BB962C8B-B14F-4D97-AF65-F5344CB8AC3E}">
        <p14:creationId xmlns:p14="http://schemas.microsoft.com/office/powerpoint/2010/main" val="1633070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627800" y="797086"/>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Questions</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3" name="TextBox 2"/>
          <p:cNvSpPr txBox="1"/>
          <p:nvPr/>
        </p:nvSpPr>
        <p:spPr>
          <a:xfrm>
            <a:off x="812800" y="1888067"/>
            <a:ext cx="7730067" cy="2698175"/>
          </a:xfrm>
          <a:prstGeom prst="rect">
            <a:avLst/>
          </a:prstGeom>
          <a:noFill/>
        </p:spPr>
        <p:txBody>
          <a:bodyPr wrap="square" rtlCol="0">
            <a:spAutoFit/>
          </a:bodyPr>
          <a:lstStyle/>
          <a:p>
            <a:pPr algn="ctr"/>
            <a:endParaRPr lang="en-US" sz="8000" b="1" dirty="0" smtClean="0">
              <a:latin typeface="Arial" panose="020B0604020202020204" pitchFamily="34" charset="0"/>
              <a:cs typeface="Arial" panose="020B0604020202020204" pitchFamily="34" charset="0"/>
            </a:endParaRPr>
          </a:p>
          <a:p>
            <a:pPr algn="ctr">
              <a:lnSpc>
                <a:spcPct val="90000"/>
              </a:lnSpc>
              <a:spcBef>
                <a:spcPts val="1000"/>
              </a:spcBef>
            </a:pPr>
            <a:r>
              <a:rPr lang="en-US" sz="90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4932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627800" y="797086"/>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SIT Points of Contact</a:t>
            </a: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3" name="Rectangle 2"/>
          <p:cNvSpPr/>
          <p:nvPr/>
        </p:nvSpPr>
        <p:spPr>
          <a:xfrm>
            <a:off x="1" y="2016677"/>
            <a:ext cx="9143999" cy="1569660"/>
          </a:xfrm>
          <a:prstGeom prst="rect">
            <a:avLst/>
          </a:prstGeom>
        </p:spPr>
        <p:txBody>
          <a:bodyPr wrap="square">
            <a:spAutoFit/>
          </a:bodyPr>
          <a:lstStyle/>
          <a:p>
            <a:pPr algn="ctr">
              <a:lnSpc>
                <a:spcPct val="150000"/>
              </a:lnSpc>
            </a:pPr>
            <a:r>
              <a:rPr lang="en-US" sz="1600" dirty="0">
                <a:latin typeface="Arial" panose="020B0604020202020204" pitchFamily="34" charset="0"/>
                <a:cs typeface="Arial" panose="020B0604020202020204" pitchFamily="34" charset="0"/>
              </a:rPr>
              <a:t>Monica Hodson (CAV SIT Team Lead) - </a:t>
            </a:r>
            <a:r>
              <a:rPr lang="en-US" sz="1600" dirty="0">
                <a:latin typeface="Arial" panose="020B0604020202020204" pitchFamily="34" charset="0"/>
                <a:cs typeface="Arial" panose="020B0604020202020204" pitchFamily="34" charset="0"/>
                <a:hlinkClick r:id="rId3"/>
              </a:rPr>
              <a:t>monica.a.hodson.civ@us.navy.mil</a:t>
            </a:r>
            <a:endParaRPr lang="en-US" sz="1600" dirty="0">
              <a:latin typeface="Arial" panose="020B0604020202020204" pitchFamily="34" charset="0"/>
              <a:cs typeface="Arial" panose="020B0604020202020204" pitchFamily="34" charset="0"/>
            </a:endParaRPr>
          </a:p>
          <a:p>
            <a:pPr algn="ctr">
              <a:lnSpc>
                <a:spcPct val="150000"/>
              </a:lnSpc>
            </a:pPr>
            <a:r>
              <a:rPr lang="en-US" sz="1600" dirty="0">
                <a:latin typeface="Arial" panose="020B0604020202020204" pitchFamily="34" charset="0"/>
                <a:cs typeface="Arial" panose="020B0604020202020204" pitchFamily="34" charset="0"/>
              </a:rPr>
              <a:t>Jason Bolen (CAV SIT Team Lead) - </a:t>
            </a:r>
            <a:r>
              <a:rPr lang="en-US" sz="1600" dirty="0">
                <a:latin typeface="Arial" panose="020B0604020202020204" pitchFamily="34" charset="0"/>
                <a:cs typeface="Arial" panose="020B0604020202020204" pitchFamily="34" charset="0"/>
                <a:hlinkClick r:id="rId4"/>
              </a:rPr>
              <a:t>jason.c.bolen.civ@us.navy.mil</a:t>
            </a:r>
            <a:endParaRPr lang="en-US" sz="1600" dirty="0">
              <a:latin typeface="Arial" panose="020B0604020202020204" pitchFamily="34" charset="0"/>
              <a:cs typeface="Arial" panose="020B0604020202020204" pitchFamily="34" charset="0"/>
            </a:endParaRPr>
          </a:p>
          <a:p>
            <a:pPr algn="ctr">
              <a:lnSpc>
                <a:spcPct val="150000"/>
              </a:lnSpc>
            </a:pPr>
            <a:r>
              <a:rPr lang="en-US" altLang="en-US" sz="1600" dirty="0">
                <a:latin typeface="Arial" panose="020B0604020202020204" pitchFamily="34" charset="0"/>
                <a:cs typeface="Arial" panose="020B0604020202020204" pitchFamily="34" charset="0"/>
              </a:rPr>
              <a:t>Sara Grafstrom (Classified SIT Team Lead) - </a:t>
            </a:r>
            <a:r>
              <a:rPr lang="en-US" sz="1600" dirty="0" smtClean="0">
                <a:latin typeface="Arial" panose="020B0604020202020204" pitchFamily="34" charset="0"/>
                <a:cs typeface="Arial" panose="020B0604020202020204" pitchFamily="34" charset="0"/>
                <a:hlinkClick r:id="rId5"/>
              </a:rPr>
              <a:t>sara.grafstrom.civ@us.navy.mil</a:t>
            </a:r>
            <a:endParaRPr lang="en-US" sz="1600" dirty="0">
              <a:latin typeface="Arial" panose="020B0604020202020204" pitchFamily="34" charset="0"/>
              <a:cs typeface="Arial" panose="020B0604020202020204" pitchFamily="34" charset="0"/>
            </a:endParaRPr>
          </a:p>
          <a:p>
            <a:pPr algn="ctr">
              <a:lnSpc>
                <a:spcPct val="150000"/>
              </a:lnSpc>
            </a:pPr>
            <a:r>
              <a:rPr lang="en-US" altLang="en-US" sz="1600" dirty="0">
                <a:latin typeface="Arial" panose="020B0604020202020204" pitchFamily="34" charset="0"/>
                <a:cs typeface="Arial" panose="020B0604020202020204" pitchFamily="34" charset="0"/>
              </a:rPr>
              <a:t>Bridgette Orr (SIT Supervisor) - </a:t>
            </a:r>
            <a:r>
              <a:rPr lang="en-US" altLang="en-US" sz="1600" dirty="0">
                <a:latin typeface="Arial" panose="020B0604020202020204" pitchFamily="34" charset="0"/>
                <a:cs typeface="Arial" panose="020B0604020202020204" pitchFamily="34" charset="0"/>
                <a:hlinkClick r:id="rId6"/>
              </a:rPr>
              <a:t>bridgette.p.orr.civ@us.navy.mil</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08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Proof of Shipment (POS) – SIT Scenarios</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11" name="TextBox 10"/>
          <p:cNvSpPr txBox="1">
            <a:spLocks noChangeArrowheads="1"/>
          </p:cNvSpPr>
          <p:nvPr/>
        </p:nvSpPr>
        <p:spPr bwMode="auto">
          <a:xfrm>
            <a:off x="0" y="1545634"/>
            <a:ext cx="91440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eaLnBrk="1" hangingPunct="1">
              <a:spcAft>
                <a:spcPts val="600"/>
              </a:spcAft>
              <a:buClr>
                <a:srgbClr val="003399"/>
              </a:buClr>
              <a:buSzPct val="130000"/>
              <a:defRPr/>
            </a:pPr>
            <a:r>
              <a:rPr lang="en-US" sz="1600" b="1" dirty="0" smtClean="0">
                <a:solidFill>
                  <a:srgbClr val="000000"/>
                </a:solidFill>
                <a:latin typeface="Arial" panose="020B0604020202020204" pitchFamily="34" charset="0"/>
                <a:cs typeface="Arial" panose="020B0604020202020204" pitchFamily="34" charset="0"/>
              </a:rPr>
              <a:t>Scenario </a:t>
            </a:r>
            <a:r>
              <a:rPr lang="en-US" sz="1600" b="1" dirty="0">
                <a:solidFill>
                  <a:srgbClr val="000000"/>
                </a:solidFill>
                <a:latin typeface="Arial" panose="020B0604020202020204" pitchFamily="34" charset="0"/>
                <a:cs typeface="Arial" panose="020B0604020202020204" pitchFamily="34" charset="0"/>
              </a:rPr>
              <a:t>1</a:t>
            </a:r>
            <a:r>
              <a:rPr lang="en-US" sz="1600" b="1" dirty="0" smtClean="0">
                <a:solidFill>
                  <a:srgbClr val="000000"/>
                </a:solidFill>
                <a:latin typeface="Arial" panose="020B0604020202020204" pitchFamily="34" charset="0"/>
                <a:cs typeface="Arial" panose="020B0604020202020204" pitchFamily="34" charset="0"/>
              </a:rPr>
              <a:t> - Non-ATAC </a:t>
            </a:r>
            <a:r>
              <a:rPr lang="en-US" sz="1600" b="1" dirty="0">
                <a:solidFill>
                  <a:srgbClr val="000000"/>
                </a:solidFill>
                <a:latin typeface="Arial" panose="020B0604020202020204" pitchFamily="34" charset="0"/>
                <a:cs typeface="Arial" panose="020B0604020202020204" pitchFamily="34" charset="0"/>
              </a:rPr>
              <a:t>Enabled </a:t>
            </a:r>
            <a:r>
              <a:rPr lang="en-US" sz="1600" b="1" dirty="0" smtClean="0">
                <a:solidFill>
                  <a:srgbClr val="000000"/>
                </a:solidFill>
                <a:latin typeface="Arial" panose="020B0604020202020204" pitchFamily="34" charset="0"/>
                <a:cs typeface="Arial" panose="020B0604020202020204" pitchFamily="34" charset="0"/>
              </a:rPr>
              <a:t>Vendors</a:t>
            </a:r>
            <a:endParaRPr lang="en-US" sz="1600" b="1" dirty="0">
              <a:solidFill>
                <a:srgbClr val="000000"/>
              </a:solidFill>
              <a:latin typeface="Arial" panose="020B0604020202020204" pitchFamily="34" charset="0"/>
              <a:cs typeface="Arial" panose="020B0604020202020204" pitchFamily="34" charset="0"/>
            </a:endParaRPr>
          </a:p>
          <a:p>
            <a:pPr marL="285750" lvl="1" eaLnBrk="1" hangingPunct="1">
              <a:spcAft>
                <a:spcPts val="600"/>
              </a:spcAft>
              <a:buClr>
                <a:srgbClr val="003399"/>
              </a:buClr>
              <a:buSzPct val="130000"/>
              <a:buFont typeface="Arial" panose="020B0604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If you are not using ATAC, you must enter shipping </a:t>
            </a:r>
            <a:r>
              <a:rPr lang="en-US" sz="1600" dirty="0" smtClean="0">
                <a:solidFill>
                  <a:srgbClr val="000000"/>
                </a:solidFill>
                <a:latin typeface="Arial" panose="020B0604020202020204" pitchFamily="34" charset="0"/>
                <a:cs typeface="Arial" panose="020B0604020202020204" pitchFamily="34" charset="0"/>
              </a:rPr>
              <a:t>data (POS) </a:t>
            </a:r>
            <a:r>
              <a:rPr lang="en-US" sz="1600" dirty="0">
                <a:solidFill>
                  <a:srgbClr val="000000"/>
                </a:solidFill>
                <a:latin typeface="Arial" panose="020B0604020202020204" pitchFamily="34" charset="0"/>
                <a:cs typeface="Arial" panose="020B0604020202020204" pitchFamily="34" charset="0"/>
              </a:rPr>
              <a:t>in </a:t>
            </a:r>
            <a:r>
              <a:rPr lang="en-US" sz="1600" dirty="0" smtClean="0">
                <a:solidFill>
                  <a:srgbClr val="000000"/>
                </a:solidFill>
                <a:latin typeface="Arial" panose="020B0604020202020204" pitchFamily="34" charset="0"/>
                <a:cs typeface="Arial" panose="020B0604020202020204" pitchFamily="34" charset="0"/>
              </a:rPr>
              <a:t>CAV RP.</a:t>
            </a:r>
            <a:endParaRPr lang="en-US" sz="1600" dirty="0">
              <a:solidFill>
                <a:srgbClr val="000000"/>
              </a:solidFill>
              <a:latin typeface="Arial" panose="020B0604020202020204" pitchFamily="34" charset="0"/>
              <a:cs typeface="Arial" panose="020B0604020202020204" pitchFamily="34" charset="0"/>
            </a:endParaRPr>
          </a:p>
          <a:p>
            <a:pPr marL="128588" lvl="1" indent="-128588" eaLnBrk="1" hangingPunct="1">
              <a:spcAft>
                <a:spcPts val="600"/>
              </a:spcAft>
              <a:buClr>
                <a:srgbClr val="003399"/>
              </a:buClr>
              <a:buSzPct val="130000"/>
              <a:buFont typeface="Wingdings" panose="05000000000000000000" pitchFamily="2" charset="2"/>
              <a:buChar char="§"/>
              <a:defRPr/>
            </a:pPr>
            <a:endParaRPr lang="en-US" sz="1600" dirty="0">
              <a:solidFill>
                <a:srgbClr val="000000"/>
              </a:solidFill>
              <a:latin typeface="Arial" panose="020B0604020202020204" pitchFamily="34" charset="0"/>
              <a:cs typeface="Arial" panose="020B0604020202020204" pitchFamily="34" charset="0"/>
            </a:endParaRPr>
          </a:p>
          <a:p>
            <a:pPr marL="0" lvl="1" indent="0" eaLnBrk="1" hangingPunct="1">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a:t>
            </a:r>
            <a:r>
              <a:rPr lang="en-US" sz="1600" b="1" dirty="0" smtClean="0">
                <a:solidFill>
                  <a:srgbClr val="000000"/>
                </a:solidFill>
                <a:latin typeface="Arial" panose="020B0604020202020204" pitchFamily="34" charset="0"/>
                <a:cs typeface="Arial" panose="020B0604020202020204" pitchFamily="34" charset="0"/>
              </a:rPr>
              <a:t>2 - ATAC </a:t>
            </a:r>
            <a:r>
              <a:rPr lang="en-US" sz="1600" b="1" dirty="0">
                <a:solidFill>
                  <a:srgbClr val="000000"/>
                </a:solidFill>
                <a:latin typeface="Arial" panose="020B0604020202020204" pitchFamily="34" charset="0"/>
                <a:cs typeface="Arial" panose="020B0604020202020204" pitchFamily="34" charset="0"/>
              </a:rPr>
              <a:t>Enabled Vendors (CANCEL entered in </a:t>
            </a:r>
            <a:r>
              <a:rPr lang="en-US" sz="1600" b="1" dirty="0" smtClean="0">
                <a:solidFill>
                  <a:srgbClr val="000000"/>
                </a:solidFill>
                <a:latin typeface="Arial" panose="020B0604020202020204" pitchFamily="34" charset="0"/>
                <a:cs typeface="Arial" panose="020B0604020202020204" pitchFamily="34" charset="0"/>
              </a:rPr>
              <a:t>Pick-Up </a:t>
            </a:r>
            <a:r>
              <a:rPr lang="en-US" sz="1600" b="1" dirty="0">
                <a:solidFill>
                  <a:srgbClr val="000000"/>
                </a:solidFill>
                <a:latin typeface="Arial" panose="020B0604020202020204" pitchFamily="34" charset="0"/>
                <a:cs typeface="Arial" panose="020B0604020202020204" pitchFamily="34" charset="0"/>
              </a:rPr>
              <a:t>DODAAC)</a:t>
            </a:r>
          </a:p>
          <a:p>
            <a:pPr marL="285750" lvl="1" eaLnBrk="1" hangingPunct="1">
              <a:spcAft>
                <a:spcPts val="600"/>
              </a:spcAft>
              <a:buClr>
                <a:srgbClr val="003399"/>
              </a:buClr>
              <a:buSzPct val="130000"/>
              <a:buFont typeface="Arial" panose="020B0604020202020204" pitchFamily="34" charset="0"/>
              <a:buChar char="•"/>
              <a:defRPr/>
            </a:pPr>
            <a:r>
              <a:rPr lang="en-US" sz="1600" dirty="0">
                <a:solidFill>
                  <a:srgbClr val="000000"/>
                </a:solidFill>
                <a:latin typeface="Arial" panose="020B0604020202020204" pitchFamily="34" charset="0"/>
                <a:cs typeface="Arial" panose="020B0604020202020204" pitchFamily="34" charset="0"/>
              </a:rPr>
              <a:t>The CAV Reporter is responsible for entering POS in </a:t>
            </a:r>
            <a:r>
              <a:rPr lang="en-US" sz="1600" dirty="0" smtClean="0">
                <a:solidFill>
                  <a:srgbClr val="000000"/>
                </a:solidFill>
                <a:latin typeface="Arial" panose="020B0604020202020204" pitchFamily="34" charset="0"/>
                <a:cs typeface="Arial" panose="020B0604020202020204" pitchFamily="34" charset="0"/>
              </a:rPr>
              <a:t>CAV RP </a:t>
            </a:r>
            <a:r>
              <a:rPr lang="en-US" sz="1600" dirty="0">
                <a:solidFill>
                  <a:srgbClr val="000000"/>
                </a:solidFill>
                <a:latin typeface="Arial" panose="020B0604020202020204" pitchFamily="34" charset="0"/>
                <a:cs typeface="Arial" panose="020B0604020202020204" pitchFamily="34" charset="0"/>
              </a:rPr>
              <a:t>if CANCEL is entered in the </a:t>
            </a:r>
            <a:r>
              <a:rPr lang="en-US" sz="1600" dirty="0" smtClean="0">
                <a:solidFill>
                  <a:srgbClr val="000000"/>
                </a:solidFill>
                <a:latin typeface="Arial" panose="020B0604020202020204" pitchFamily="34" charset="0"/>
                <a:cs typeface="Arial" panose="020B0604020202020204" pitchFamily="34" charset="0"/>
              </a:rPr>
              <a:t>Pick-Up DODAAC.</a:t>
            </a:r>
          </a:p>
          <a:p>
            <a:pPr marL="128588" lvl="1" indent="-128588" eaLnBrk="1" hangingPunct="1">
              <a:spcAft>
                <a:spcPts val="600"/>
              </a:spcAft>
              <a:buClr>
                <a:srgbClr val="003399"/>
              </a:buClr>
              <a:buSzPct val="130000"/>
              <a:buFont typeface="Wingdings" panose="05000000000000000000" pitchFamily="2" charset="2"/>
              <a:buChar char="§"/>
              <a:defRPr/>
            </a:pPr>
            <a:endParaRPr lang="en-US" sz="1600" dirty="0">
              <a:solidFill>
                <a:srgbClr val="000000"/>
              </a:solidFill>
              <a:latin typeface="Arial" panose="020B0604020202020204" pitchFamily="34" charset="0"/>
              <a:cs typeface="Arial" panose="020B0604020202020204" pitchFamily="34" charset="0"/>
            </a:endParaRPr>
          </a:p>
          <a:p>
            <a:pPr marL="0" lvl="1" indent="0" eaLnBrk="1" hangingPunct="1">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3</a:t>
            </a:r>
            <a:r>
              <a:rPr lang="en-US" sz="1600" b="1" dirty="0" smtClean="0">
                <a:solidFill>
                  <a:srgbClr val="000000"/>
                </a:solidFill>
                <a:latin typeface="Arial" panose="020B0604020202020204" pitchFamily="34" charset="0"/>
                <a:cs typeface="Arial" panose="020B0604020202020204" pitchFamily="34" charset="0"/>
              </a:rPr>
              <a:t> - Local Delivery</a:t>
            </a:r>
          </a:p>
          <a:p>
            <a:pPr marL="285750" lvl="1" eaLnBrk="1" hangingPunct="1">
              <a:spcAft>
                <a:spcPts val="600"/>
              </a:spcAft>
              <a:buClr>
                <a:srgbClr val="003399"/>
              </a:buClr>
              <a:buSzPct val="130000"/>
              <a:buFont typeface="Arial" panose="020B0604020202020204" pitchFamily="34" charset="0"/>
              <a:buChar char="•"/>
              <a:defRPr/>
            </a:pPr>
            <a:r>
              <a:rPr lang="en-US" sz="1600" dirty="0" smtClean="0">
                <a:solidFill>
                  <a:srgbClr val="000000"/>
                </a:solidFill>
                <a:latin typeface="Arial" panose="020B0604020202020204" pitchFamily="34" charset="0"/>
                <a:cs typeface="Arial" panose="020B0604020202020204" pitchFamily="34" charset="0"/>
              </a:rPr>
              <a:t>The CAV Reporter is responsible for entering POS/POD in CAV RP if using Local Delivery methods.  </a:t>
            </a:r>
            <a:r>
              <a:rPr lang="en-US" sz="1600" dirty="0" smtClean="0">
                <a:latin typeface="Arial" panose="020B0604020202020204" pitchFamily="34" charset="0"/>
                <a:cs typeface="Arial" panose="020B0604020202020204" pitchFamily="34" charset="0"/>
              </a:rPr>
              <a:t>This includes all of the usual POS info. as well as the name of the final destination receiver in the tracking number field.</a:t>
            </a:r>
          </a:p>
          <a:p>
            <a:pPr marL="128588" lvl="1" indent="-128588" eaLnBrk="1" hangingPunct="1">
              <a:spcAft>
                <a:spcPts val="600"/>
              </a:spcAft>
              <a:buClr>
                <a:srgbClr val="003399"/>
              </a:buClr>
              <a:buSzPct val="130000"/>
              <a:buFont typeface="Wingdings" panose="05000000000000000000" pitchFamily="2" charset="2"/>
              <a:buChar char="§"/>
              <a:defRPr/>
            </a:pPr>
            <a:endParaRPr lang="en-US" sz="800" dirty="0" smtClean="0">
              <a:solidFill>
                <a:srgbClr val="000000"/>
              </a:solidFill>
              <a:latin typeface="Arial" panose="020B0604020202020204" pitchFamily="34" charset="0"/>
              <a:cs typeface="Arial" panose="020B0604020202020204" pitchFamily="34" charset="0"/>
            </a:endParaRPr>
          </a:p>
          <a:p>
            <a:pPr marL="128588" lvl="1" indent="-128588" eaLnBrk="1" hangingPunct="1">
              <a:spcAft>
                <a:spcPts val="600"/>
              </a:spcAft>
              <a:buClr>
                <a:srgbClr val="003399"/>
              </a:buClr>
              <a:buSzPct val="130000"/>
              <a:buFont typeface="Wingdings" panose="05000000000000000000" pitchFamily="2" charset="2"/>
              <a:buChar char="§"/>
              <a:defRPr/>
            </a:pPr>
            <a:endParaRPr lang="en-US" sz="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837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Proof of Shipment (POS)</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1 &amp; 2 Solution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11" name="TextBox 10"/>
          <p:cNvSpPr txBox="1">
            <a:spLocks noChangeArrowheads="1"/>
          </p:cNvSpPr>
          <p:nvPr/>
        </p:nvSpPr>
        <p:spPr bwMode="auto">
          <a:xfrm>
            <a:off x="0" y="1571826"/>
            <a:ext cx="91440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eaLnBrk="1" hangingPunct="1">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a:t>
            </a:r>
            <a:r>
              <a:rPr lang="en-US" sz="1600" b="1" dirty="0" smtClean="0">
                <a:solidFill>
                  <a:srgbClr val="000000"/>
                </a:solidFill>
                <a:latin typeface="Arial" panose="020B0604020202020204" pitchFamily="34" charset="0"/>
                <a:cs typeface="Arial" panose="020B0604020202020204" pitchFamily="34" charset="0"/>
              </a:rPr>
              <a:t>1 </a:t>
            </a:r>
            <a:r>
              <a:rPr lang="en-US" sz="1600" b="1" dirty="0">
                <a:solidFill>
                  <a:srgbClr val="000000"/>
                </a:solidFill>
                <a:latin typeface="Arial" panose="020B0604020202020204" pitchFamily="34" charset="0"/>
                <a:cs typeface="Arial" panose="020B0604020202020204" pitchFamily="34" charset="0"/>
              </a:rPr>
              <a:t>- Non-ATAC Enabled </a:t>
            </a:r>
            <a:r>
              <a:rPr lang="en-US" sz="1600" b="1" dirty="0" smtClean="0">
                <a:solidFill>
                  <a:srgbClr val="000000"/>
                </a:solidFill>
                <a:latin typeface="Arial" panose="020B0604020202020204" pitchFamily="34" charset="0"/>
                <a:cs typeface="Arial" panose="020B0604020202020204" pitchFamily="34" charset="0"/>
              </a:rPr>
              <a:t>Vendors and </a:t>
            </a:r>
          </a:p>
          <a:p>
            <a:pPr marL="0" lvl="1" indent="0" eaLnBrk="1" hangingPunct="1">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a:t>
            </a:r>
            <a:r>
              <a:rPr lang="en-US" sz="1600" b="1" dirty="0" smtClean="0">
                <a:solidFill>
                  <a:srgbClr val="000000"/>
                </a:solidFill>
                <a:latin typeface="Arial" panose="020B0604020202020204" pitchFamily="34" charset="0"/>
                <a:cs typeface="Arial" panose="020B0604020202020204" pitchFamily="34" charset="0"/>
              </a:rPr>
              <a:t>2 </a:t>
            </a:r>
            <a:r>
              <a:rPr lang="en-US" sz="1600" b="1" dirty="0">
                <a:solidFill>
                  <a:srgbClr val="000000"/>
                </a:solidFill>
                <a:latin typeface="Arial" panose="020B0604020202020204" pitchFamily="34" charset="0"/>
                <a:cs typeface="Arial" panose="020B0604020202020204" pitchFamily="34" charset="0"/>
              </a:rPr>
              <a:t>- ATAC Enabled Vendors (CANCEL entered in Pick-Up DODAAC</a:t>
            </a:r>
            <a:r>
              <a:rPr lang="en-US" sz="1600" b="1" dirty="0" smtClean="0">
                <a:solidFill>
                  <a:srgbClr val="000000"/>
                </a:solidFill>
                <a:latin typeface="Arial" panose="020B0604020202020204" pitchFamily="34" charset="0"/>
                <a:cs typeface="Arial" panose="020B0604020202020204" pitchFamily="34" charset="0"/>
              </a:rPr>
              <a:t>)</a:t>
            </a:r>
          </a:p>
          <a:p>
            <a:pPr marL="0" lvl="1" indent="0" eaLnBrk="1" hangingPunct="1">
              <a:spcAft>
                <a:spcPts val="600"/>
              </a:spcAft>
              <a:buClr>
                <a:srgbClr val="003399"/>
              </a:buClr>
              <a:buSzPct val="130000"/>
              <a:defRPr/>
            </a:pPr>
            <a:r>
              <a:rPr lang="en-US" sz="1600" b="1" dirty="0" smtClean="0">
                <a:solidFill>
                  <a:srgbClr val="000000"/>
                </a:solidFill>
                <a:latin typeface="Arial" panose="020B0604020202020204" pitchFamily="34" charset="0"/>
                <a:cs typeface="Arial" panose="020B0604020202020204" pitchFamily="34" charset="0"/>
              </a:rPr>
              <a:t>SOLUTION:</a:t>
            </a:r>
            <a:endParaRPr lang="en-US" sz="1600" b="1" dirty="0">
              <a:solidFill>
                <a:srgbClr val="000000"/>
              </a:solidFill>
              <a:latin typeface="Arial" panose="020B0604020202020204" pitchFamily="34" charset="0"/>
              <a:cs typeface="Arial" panose="020B0604020202020204" pitchFamily="34" charset="0"/>
            </a:endParaRPr>
          </a:p>
          <a:p>
            <a:pPr marL="285750" lvl="1" eaLnBrk="1" hangingPunct="1">
              <a:spcAft>
                <a:spcPts val="600"/>
              </a:spcAft>
              <a:buClr>
                <a:srgbClr val="003399"/>
              </a:buClr>
              <a:buSzPct val="130000"/>
              <a:buFont typeface="Arial" panose="020B0604020202020204" pitchFamily="34" charset="0"/>
              <a:buChar char="•"/>
              <a:defRPr/>
            </a:pPr>
            <a:r>
              <a:rPr lang="en-US" sz="1600" dirty="0" smtClean="0"/>
              <a:t>The </a:t>
            </a:r>
            <a:r>
              <a:rPr lang="en-US" sz="1600" dirty="0"/>
              <a:t>CAV Reporter shall </a:t>
            </a:r>
            <a:r>
              <a:rPr lang="en-US" sz="1600" dirty="0" smtClean="0"/>
              <a:t>enter </a:t>
            </a:r>
            <a:r>
              <a:rPr lang="en-US" sz="1600" dirty="0"/>
              <a:t>the following </a:t>
            </a:r>
            <a:r>
              <a:rPr lang="en-US" sz="1600" dirty="0" smtClean="0"/>
              <a:t>shipping data (POS) </a:t>
            </a:r>
            <a:r>
              <a:rPr lang="en-US" sz="1600" dirty="0"/>
              <a:t>in </a:t>
            </a:r>
            <a:r>
              <a:rPr lang="en-US" sz="1600" dirty="0" smtClean="0"/>
              <a:t>CAV RP.</a:t>
            </a:r>
          </a:p>
          <a:p>
            <a:pPr marL="434340" lvl="2" indent="-285750" eaLnBrk="1" hangingPunct="1">
              <a:spcAft>
                <a:spcPts val="600"/>
              </a:spcAft>
              <a:buClr>
                <a:srgbClr val="003399"/>
              </a:buClr>
              <a:buSzPct val="110000"/>
              <a:buFont typeface="Arial" panose="020B0604020202020204" pitchFamily="34" charset="0"/>
              <a:buChar char="•"/>
              <a:defRPr/>
            </a:pPr>
            <a:r>
              <a:rPr lang="en-US" sz="1600" dirty="0" smtClean="0"/>
              <a:t>Transportation </a:t>
            </a:r>
            <a:r>
              <a:rPr lang="en-US" sz="1600" dirty="0"/>
              <a:t>Control Number (TCN) of the </a:t>
            </a:r>
            <a:r>
              <a:rPr lang="en-US" sz="1600" dirty="0" smtClean="0"/>
              <a:t>shipment</a:t>
            </a:r>
          </a:p>
          <a:p>
            <a:pPr marL="434340" lvl="2" indent="-285750" eaLnBrk="1" hangingPunct="1">
              <a:spcAft>
                <a:spcPts val="600"/>
              </a:spcAft>
              <a:buClr>
                <a:srgbClr val="003399"/>
              </a:buClr>
              <a:buSzPct val="110000"/>
              <a:buFont typeface="Arial" panose="020B0604020202020204" pitchFamily="34" charset="0"/>
              <a:buChar char="•"/>
              <a:defRPr/>
            </a:pPr>
            <a:r>
              <a:rPr lang="en-US" sz="1600" dirty="0" smtClean="0"/>
              <a:t>Freight </a:t>
            </a:r>
            <a:r>
              <a:rPr lang="en-US" sz="1600" dirty="0"/>
              <a:t>Carrier Company Name </a:t>
            </a:r>
            <a:r>
              <a:rPr lang="en-US" sz="1600" dirty="0" smtClean="0"/>
              <a:t>or Standard </a:t>
            </a:r>
            <a:r>
              <a:rPr lang="en-US" sz="1600" dirty="0"/>
              <a:t>Carrier Alpha Code (SCAC) </a:t>
            </a:r>
            <a:endParaRPr lang="en-US" sz="1600" dirty="0" smtClean="0"/>
          </a:p>
          <a:p>
            <a:pPr marL="434340" lvl="2" indent="-285750" eaLnBrk="1" hangingPunct="1">
              <a:spcAft>
                <a:spcPts val="600"/>
              </a:spcAft>
              <a:buClr>
                <a:srgbClr val="003399"/>
              </a:buClr>
              <a:buSzPct val="110000"/>
              <a:buFont typeface="Arial" panose="020B0604020202020204" pitchFamily="34" charset="0"/>
              <a:buChar char="•"/>
              <a:defRPr/>
            </a:pPr>
            <a:r>
              <a:rPr lang="en-US" sz="1600" dirty="0" smtClean="0"/>
              <a:t>Freight </a:t>
            </a:r>
            <a:r>
              <a:rPr lang="en-US" sz="1600" dirty="0"/>
              <a:t>Carrier </a:t>
            </a:r>
            <a:r>
              <a:rPr lang="en-US" sz="1600" dirty="0" smtClean="0"/>
              <a:t>tracking </a:t>
            </a:r>
            <a:r>
              <a:rPr lang="en-US" sz="1600" dirty="0"/>
              <a:t>number (referred to as </a:t>
            </a:r>
            <a:r>
              <a:rPr lang="en-US" sz="1600" dirty="0" smtClean="0"/>
              <a:t>Pro Number </a:t>
            </a:r>
            <a:r>
              <a:rPr lang="en-US" sz="1600" dirty="0"/>
              <a:t>or Tracking Number</a:t>
            </a:r>
            <a:r>
              <a:rPr lang="en-US" sz="1600" dirty="0" smtClean="0"/>
              <a:t>)</a:t>
            </a:r>
          </a:p>
          <a:p>
            <a:pPr marL="434340" lvl="2" indent="-285750" eaLnBrk="1" hangingPunct="1">
              <a:spcAft>
                <a:spcPts val="600"/>
              </a:spcAft>
              <a:buClr>
                <a:srgbClr val="003399"/>
              </a:buClr>
              <a:buSzPct val="110000"/>
              <a:buFont typeface="Arial" panose="020B0604020202020204" pitchFamily="34" charset="0"/>
              <a:buChar char="•"/>
              <a:defRPr/>
            </a:pPr>
            <a:r>
              <a:rPr lang="en-US" sz="1600" dirty="0" smtClean="0"/>
              <a:t>Date shipped</a:t>
            </a:r>
          </a:p>
          <a:p>
            <a:pPr marL="434340" lvl="2" indent="-285750" eaLnBrk="1" hangingPunct="1">
              <a:spcAft>
                <a:spcPts val="600"/>
              </a:spcAft>
              <a:buClr>
                <a:srgbClr val="003399"/>
              </a:buClr>
              <a:buSzPct val="110000"/>
              <a:buFont typeface="Arial" panose="020B0604020202020204" pitchFamily="34" charset="0"/>
              <a:buChar char="•"/>
              <a:defRPr/>
            </a:pPr>
            <a:r>
              <a:rPr lang="en-US" sz="1600" dirty="0" smtClean="0"/>
              <a:t>Quantity shipped</a:t>
            </a:r>
          </a:p>
          <a:p>
            <a:pPr marL="320040" lvl="2" indent="-171450" eaLnBrk="1" hangingPunct="1">
              <a:spcAft>
                <a:spcPts val="600"/>
              </a:spcAft>
              <a:buClr>
                <a:srgbClr val="003399"/>
              </a:buClr>
              <a:buSzPct val="110000"/>
              <a:buFont typeface="Arial" panose="020B0604020202020204" pitchFamily="34" charset="0"/>
              <a:buChar char="‒"/>
              <a:defRPr/>
            </a:pPr>
            <a:endParaRPr lang="en-US" sz="1600" dirty="0" smtClean="0"/>
          </a:p>
          <a:p>
            <a:pPr marL="285750" lvl="1" eaLnBrk="1" hangingPunct="1">
              <a:spcAft>
                <a:spcPts val="600"/>
              </a:spcAft>
              <a:buClr>
                <a:srgbClr val="003399"/>
              </a:buClr>
              <a:buSzPct val="130000"/>
              <a:buFont typeface="Arial" panose="020B0604020202020204" pitchFamily="34" charset="0"/>
              <a:buChar char="•"/>
              <a:defRPr/>
            </a:pPr>
            <a:r>
              <a:rPr lang="en-US" sz="1600" dirty="0" smtClean="0"/>
              <a:t>The </a:t>
            </a:r>
            <a:r>
              <a:rPr lang="en-US" sz="1600" dirty="0"/>
              <a:t>CAV Reporter shall ship all Navy-owned </a:t>
            </a:r>
            <a:r>
              <a:rPr lang="en-US" sz="1600" dirty="0" smtClean="0"/>
              <a:t>Depot Level Repairables (DLRs) </a:t>
            </a:r>
            <a:r>
              <a:rPr lang="en-US" sz="1600" dirty="0"/>
              <a:t>via traceable means.  The definition of “traceable means” is any shipping process that mandates signature </a:t>
            </a:r>
            <a:r>
              <a:rPr lang="en-US" sz="1600" dirty="0" smtClean="0"/>
              <a:t>for transfer of custody.</a:t>
            </a:r>
            <a:endParaRPr lang="en-US" sz="1600" dirty="0">
              <a:latin typeface="Arial" panose="020B0604020202020204" pitchFamily="34" charset="0"/>
              <a:cs typeface="Arial" panose="020B0604020202020204" pitchFamily="34" charset="0"/>
            </a:endParaRPr>
          </a:p>
          <a:p>
            <a:pPr marL="285750" lvl="1" eaLnBrk="1" hangingPunct="1">
              <a:spcAft>
                <a:spcPts val="600"/>
              </a:spcAft>
              <a:buClr>
                <a:srgbClr val="003399"/>
              </a:buClr>
              <a:buSzPct val="130000"/>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It is recommended that you take a screenshot of any tracking data (POS/POD) as a Key Supporting Document (KSD), since tracking numbers often expire.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69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Proof of Shipment (POS)</a:t>
            </a:r>
          </a:p>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Scenario 3 Solution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11" name="TextBox 10"/>
          <p:cNvSpPr txBox="1">
            <a:spLocks noChangeArrowheads="1"/>
          </p:cNvSpPr>
          <p:nvPr/>
        </p:nvSpPr>
        <p:spPr bwMode="auto">
          <a:xfrm>
            <a:off x="0" y="1485364"/>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eaLnBrk="1" hangingPunct="1">
              <a:spcAft>
                <a:spcPts val="600"/>
              </a:spcAft>
              <a:buClr>
                <a:srgbClr val="003399"/>
              </a:buClr>
              <a:buSzPct val="130000"/>
              <a:defRPr/>
            </a:pPr>
            <a:r>
              <a:rPr lang="en-US" sz="1600" b="1" dirty="0">
                <a:solidFill>
                  <a:srgbClr val="000000"/>
                </a:solidFill>
                <a:latin typeface="Arial" panose="020B0604020202020204" pitchFamily="34" charset="0"/>
                <a:cs typeface="Arial" panose="020B0604020202020204" pitchFamily="34" charset="0"/>
              </a:rPr>
              <a:t>Scenario </a:t>
            </a:r>
            <a:r>
              <a:rPr lang="en-US" sz="1600" b="1" dirty="0" smtClean="0">
                <a:solidFill>
                  <a:srgbClr val="000000"/>
                </a:solidFill>
                <a:latin typeface="Arial" panose="020B0604020202020204" pitchFamily="34" charset="0"/>
                <a:cs typeface="Arial" panose="020B0604020202020204" pitchFamily="34" charset="0"/>
              </a:rPr>
              <a:t>3 </a:t>
            </a:r>
            <a:r>
              <a:rPr lang="en-US" sz="1600" b="1" dirty="0">
                <a:solidFill>
                  <a:srgbClr val="000000"/>
                </a:solidFill>
                <a:latin typeface="Arial" panose="020B0604020202020204" pitchFamily="34" charset="0"/>
                <a:cs typeface="Arial" panose="020B0604020202020204" pitchFamily="34" charset="0"/>
              </a:rPr>
              <a:t>- Local Delivery</a:t>
            </a:r>
          </a:p>
          <a:p>
            <a:pPr marL="285750" lvl="1" eaLnBrk="1" hangingPunct="1">
              <a:spcAft>
                <a:spcPts val="600"/>
              </a:spcAft>
              <a:buClr>
                <a:srgbClr val="003399"/>
              </a:buClr>
              <a:buSzPct val="130000"/>
              <a:buFont typeface="Arial" panose="020B0604020202020204" pitchFamily="34" charset="0"/>
              <a:buChar char="•"/>
              <a:defRPr/>
            </a:pPr>
            <a:r>
              <a:rPr lang="en-US" sz="1600" dirty="0" smtClean="0"/>
              <a:t>Local </a:t>
            </a:r>
            <a:r>
              <a:rPr lang="en-US" sz="1600" dirty="0"/>
              <a:t>Delivery (LCDL) – custody transferred </a:t>
            </a:r>
            <a:r>
              <a:rPr lang="en-US" sz="1600" u="sng" dirty="0"/>
              <a:t>directly</a:t>
            </a:r>
            <a:r>
              <a:rPr lang="en-US" sz="1600" dirty="0"/>
              <a:t> from issuer to final </a:t>
            </a:r>
            <a:r>
              <a:rPr lang="en-US" sz="1600" dirty="0" smtClean="0"/>
              <a:t>destination</a:t>
            </a:r>
            <a:endParaRPr lang="en-US" sz="1600" dirty="0"/>
          </a:p>
          <a:p>
            <a:pPr marL="400050" lvl="2" indent="0" eaLnBrk="1" hangingPunct="1">
              <a:spcAft>
                <a:spcPts val="600"/>
              </a:spcAft>
              <a:buClr>
                <a:srgbClr val="003399"/>
              </a:buClr>
              <a:buSzPct val="130000"/>
              <a:defRPr/>
            </a:pPr>
            <a:r>
              <a:rPr lang="en-US" sz="1600" dirty="0" smtClean="0"/>
              <a:t>If </a:t>
            </a:r>
            <a:r>
              <a:rPr lang="en-US" sz="1600" dirty="0"/>
              <a:t>a shipment is delivered by the CAV Reporter directly to </a:t>
            </a:r>
            <a:r>
              <a:rPr lang="en-US" sz="1600" dirty="0" smtClean="0"/>
              <a:t>final </a:t>
            </a:r>
            <a:r>
              <a:rPr lang="en-US" sz="1600" dirty="0"/>
              <a:t>destination (local delivery) without utilizing a freight carrier, the CAV Reporter shall provide </a:t>
            </a:r>
            <a:r>
              <a:rPr lang="en-US" sz="1600" dirty="0" smtClean="0"/>
              <a:t>POD as </a:t>
            </a:r>
            <a:r>
              <a:rPr lang="en-US" sz="1600" dirty="0"/>
              <a:t>follows</a:t>
            </a:r>
            <a:r>
              <a:rPr lang="en-US" sz="1600" dirty="0" smtClean="0"/>
              <a:t>:</a:t>
            </a:r>
            <a:endParaRPr lang="en-US" sz="1600" dirty="0"/>
          </a:p>
          <a:p>
            <a:pPr lvl="1">
              <a:buClr>
                <a:schemeClr val="tx2"/>
              </a:buClr>
              <a:buFont typeface="Arial" panose="020B0604020202020204" pitchFamily="34" charset="0"/>
              <a:buChar char="•"/>
            </a:pPr>
            <a:r>
              <a:rPr lang="en-US" sz="1600" dirty="0"/>
              <a:t>Transportation Control Number (TCN) of the shipment</a:t>
            </a:r>
          </a:p>
          <a:p>
            <a:pPr lvl="1">
              <a:buClr>
                <a:schemeClr val="tx2"/>
              </a:buClr>
              <a:buFont typeface="Arial" panose="020B0604020202020204" pitchFamily="34" charset="0"/>
              <a:buChar char="•"/>
            </a:pPr>
            <a:r>
              <a:rPr lang="en-US" sz="1600" dirty="0" smtClean="0"/>
              <a:t>Freight </a:t>
            </a:r>
            <a:r>
              <a:rPr lang="en-US" sz="1600" dirty="0"/>
              <a:t>Carrier Company Name </a:t>
            </a:r>
            <a:r>
              <a:rPr lang="en-US" sz="1600" dirty="0" smtClean="0"/>
              <a:t>“Local Delivery”</a:t>
            </a:r>
            <a:endParaRPr lang="en-US" sz="1600" dirty="0"/>
          </a:p>
          <a:p>
            <a:pPr lvl="1">
              <a:buClr>
                <a:schemeClr val="tx2"/>
              </a:buClr>
              <a:buFont typeface="Arial" panose="020B0604020202020204" pitchFamily="34" charset="0"/>
              <a:buChar char="•"/>
            </a:pPr>
            <a:r>
              <a:rPr lang="en-US" sz="1600" dirty="0" smtClean="0"/>
              <a:t>Date shipped</a:t>
            </a:r>
            <a:endParaRPr lang="en-US" sz="1600" dirty="0"/>
          </a:p>
          <a:p>
            <a:pPr lvl="1">
              <a:buClr>
                <a:schemeClr val="tx2"/>
              </a:buClr>
              <a:buFont typeface="Arial" panose="020B0604020202020204" pitchFamily="34" charset="0"/>
              <a:buChar char="•"/>
            </a:pPr>
            <a:r>
              <a:rPr lang="en-US" sz="1600" dirty="0" smtClean="0"/>
              <a:t>Quantity shipped</a:t>
            </a:r>
            <a:endParaRPr lang="en-US" sz="1600" dirty="0"/>
          </a:p>
          <a:p>
            <a:pPr lvl="1">
              <a:buClr>
                <a:schemeClr val="tx2"/>
              </a:buClr>
              <a:buFont typeface="Arial" panose="020B0604020202020204" pitchFamily="34" charset="0"/>
              <a:buChar char="•"/>
            </a:pPr>
            <a:r>
              <a:rPr lang="en-US" sz="1600" b="1" i="1" dirty="0" smtClean="0"/>
              <a:t>Date </a:t>
            </a:r>
            <a:r>
              <a:rPr lang="en-US" sz="1600" b="1" i="1" dirty="0"/>
              <a:t>delivered</a:t>
            </a:r>
          </a:p>
          <a:p>
            <a:pPr lvl="1">
              <a:buClr>
                <a:schemeClr val="tx2"/>
              </a:buClr>
              <a:buFont typeface="Arial" panose="020B0604020202020204" pitchFamily="34" charset="0"/>
              <a:buChar char="•"/>
            </a:pPr>
            <a:r>
              <a:rPr lang="en-US" sz="1600" b="1" i="1" dirty="0" smtClean="0"/>
              <a:t>Signature </a:t>
            </a:r>
            <a:r>
              <a:rPr lang="en-US" sz="1600" b="1" i="1" dirty="0"/>
              <a:t>of the receiver's representative at final destination (reported in CAV POS in the "Tracking Number" field with no imbedded spaces or punctuation)</a:t>
            </a:r>
          </a:p>
          <a:p>
            <a:pPr eaLnBrk="1" hangingPunct="1">
              <a:spcAft>
                <a:spcPts val="600"/>
              </a:spcAft>
              <a:buClr>
                <a:srgbClr val="003399"/>
              </a:buClr>
              <a:buSzPct val="130000"/>
              <a:defRPr/>
            </a:pPr>
            <a:endParaRPr lang="en-US" sz="1600" dirty="0">
              <a:solidFill>
                <a:srgbClr val="000000"/>
              </a:solidFill>
              <a:latin typeface="Arial" panose="020B0604020202020204" pitchFamily="34" charset="0"/>
              <a:cs typeface="Arial" panose="020B0604020202020204" pitchFamily="34" charset="0"/>
            </a:endParaRPr>
          </a:p>
          <a:p>
            <a:pPr marL="0" lvl="1" indent="0" algn="ctr" eaLnBrk="1" hangingPunct="1">
              <a:spcAft>
                <a:spcPts val="600"/>
              </a:spcAft>
              <a:buClr>
                <a:srgbClr val="003399"/>
              </a:buClr>
              <a:buSzPct val="130000"/>
              <a:defRPr/>
            </a:pPr>
            <a:r>
              <a:rPr lang="en-US" sz="1600" b="1" dirty="0"/>
              <a:t>***LCDL without a signature and delivery date is considered incomplete </a:t>
            </a:r>
            <a:r>
              <a:rPr lang="en-US" sz="1600" b="1" dirty="0" smtClean="0"/>
              <a:t>tracking data.***</a:t>
            </a:r>
            <a:endParaRPr lang="en-US" sz="1600" b="1" dirty="0"/>
          </a:p>
        </p:txBody>
      </p:sp>
    </p:spTree>
    <p:extLst>
      <p:ext uri="{BB962C8B-B14F-4D97-AF65-F5344CB8AC3E}">
        <p14:creationId xmlns:p14="http://schemas.microsoft.com/office/powerpoint/2010/main" val="405626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SIT POS Data Guide</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6" name="WordArt 20"/>
          <p:cNvSpPr>
            <a:spLocks noChangeArrowheads="1" noChangeShapeType="1" noTextEdit="1"/>
          </p:cNvSpPr>
          <p:nvPr/>
        </p:nvSpPr>
        <p:spPr bwMode="auto">
          <a:xfrm>
            <a:off x="809925" y="1687792"/>
            <a:ext cx="2514600" cy="457200"/>
          </a:xfrm>
          <a:prstGeom prst="rect">
            <a:avLst/>
          </a:prstGeom>
        </p:spPr>
        <p:txBody>
          <a:bodyPr wrap="none" fromWordArt="1">
            <a:prstTxWarp prst="textPlain">
              <a:avLst>
                <a:gd name="adj" fmla="val 50000"/>
              </a:avLst>
            </a:prstTxWarp>
          </a:bodyPr>
          <a:lstStyle/>
          <a:p>
            <a:r>
              <a:rPr lang="en-US" sz="18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Local Delivery</a:t>
            </a:r>
          </a:p>
        </p:txBody>
      </p:sp>
      <p:sp>
        <p:nvSpPr>
          <p:cNvPr id="7" name="WordArt 21"/>
          <p:cNvSpPr>
            <a:spLocks noChangeArrowheads="1" noChangeShapeType="1" noTextEdit="1"/>
          </p:cNvSpPr>
          <p:nvPr/>
        </p:nvSpPr>
        <p:spPr bwMode="auto">
          <a:xfrm>
            <a:off x="5373350" y="1687792"/>
            <a:ext cx="2743200" cy="457200"/>
          </a:xfrm>
          <a:prstGeom prst="rect">
            <a:avLst/>
          </a:prstGeom>
        </p:spPr>
        <p:txBody>
          <a:bodyPr wrap="none" fromWordArt="1">
            <a:prstTxWarp prst="textPlain">
              <a:avLst>
                <a:gd name="adj" fmla="val 50000"/>
              </a:avLst>
            </a:prstTxWarp>
          </a:bodyPr>
          <a:lstStyle/>
          <a:p>
            <a:r>
              <a:rPr lang="en-US" sz="1800"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Not Local Delivery</a:t>
            </a:r>
          </a:p>
        </p:txBody>
      </p:sp>
      <p:sp>
        <p:nvSpPr>
          <p:cNvPr id="9" name="Rectangle 2"/>
          <p:cNvSpPr txBox="1">
            <a:spLocks noChangeArrowheads="1"/>
          </p:cNvSpPr>
          <p:nvPr/>
        </p:nvSpPr>
        <p:spPr bwMode="auto">
          <a:xfrm>
            <a:off x="0" y="2363770"/>
            <a:ext cx="4648200" cy="4189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1" indent="-285750" fontAlgn="base">
              <a:lnSpc>
                <a:spcPct val="100000"/>
              </a:lnSpc>
              <a:spcBef>
                <a:spcPts val="200"/>
              </a:spcBef>
              <a:spcAft>
                <a:spcPts val="400"/>
              </a:spcAft>
              <a:buClr>
                <a:srgbClr val="003399"/>
              </a:buClr>
              <a:buSzPct val="130000"/>
              <a:buFont typeface="Arial" panose="020B0604020202020204" pitchFamily="34" charset="0"/>
              <a:buChar char="•"/>
              <a:tabLst/>
              <a:defRPr/>
            </a:pPr>
            <a:r>
              <a:rPr lang="en-US" sz="1600" dirty="0">
                <a:latin typeface="Arial" charset="0"/>
              </a:rPr>
              <a:t>Custody </a:t>
            </a:r>
            <a:r>
              <a:rPr lang="en-US" sz="1600" dirty="0" smtClean="0">
                <a:latin typeface="Arial" charset="0"/>
              </a:rPr>
              <a:t>transfers from </a:t>
            </a:r>
            <a:r>
              <a:rPr lang="en-US" sz="1600" dirty="0">
                <a:latin typeface="Arial" charset="0"/>
              </a:rPr>
              <a:t>issuer to final destination.</a:t>
            </a:r>
          </a:p>
          <a:p>
            <a:pPr marL="285750" marR="0" lvl="1" indent="-285750" fontAlgn="base">
              <a:lnSpc>
                <a:spcPct val="100000"/>
              </a:lnSpc>
              <a:spcBef>
                <a:spcPts val="200"/>
              </a:spcBef>
              <a:spcAft>
                <a:spcPts val="400"/>
              </a:spcAft>
              <a:buClr>
                <a:srgbClr val="003399"/>
              </a:buClr>
              <a:buSzPct val="130000"/>
              <a:buFont typeface="Arial" panose="020B0604020202020204" pitchFamily="34" charset="0"/>
              <a:buChar char="•"/>
              <a:tabLst/>
              <a:defRPr/>
            </a:pPr>
            <a:r>
              <a:rPr lang="en-US" sz="1600" dirty="0">
                <a:latin typeface="Arial" charset="0"/>
              </a:rPr>
              <a:t>Mandatory Data</a:t>
            </a: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dirty="0">
                <a:latin typeface="Arial" charset="0"/>
              </a:rPr>
              <a:t>Ship Date</a:t>
            </a: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dirty="0">
                <a:latin typeface="Arial" charset="0"/>
              </a:rPr>
              <a:t>Ship To UIC</a:t>
            </a: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dirty="0">
                <a:latin typeface="Arial" charset="0"/>
              </a:rPr>
              <a:t>TCN</a:t>
            </a: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b="1" dirty="0">
                <a:latin typeface="Arial" charset="0"/>
              </a:rPr>
              <a:t>Mode = </a:t>
            </a:r>
            <a:r>
              <a:rPr lang="en-US" sz="1600" b="1" dirty="0" smtClean="0">
                <a:latin typeface="Arial" charset="0"/>
              </a:rPr>
              <a:t>9</a:t>
            </a:r>
            <a:endParaRPr lang="en-US" sz="1600" b="1" dirty="0">
              <a:latin typeface="Arial" charset="0"/>
            </a:endParaRP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b="1" dirty="0">
                <a:latin typeface="Arial" charset="0"/>
              </a:rPr>
              <a:t>SCAC Code = LCDL</a:t>
            </a: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dirty="0">
                <a:latin typeface="Arial" charset="0"/>
              </a:rPr>
              <a:t>Shipper RIC</a:t>
            </a: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dirty="0">
                <a:latin typeface="Arial" charset="0"/>
              </a:rPr>
              <a:t>Shipped </a:t>
            </a:r>
            <a:r>
              <a:rPr lang="en-US" sz="1600" dirty="0" smtClean="0">
                <a:latin typeface="Arial" charset="0"/>
              </a:rPr>
              <a:t>Qty.</a:t>
            </a:r>
            <a:endParaRPr lang="en-US" sz="1600" dirty="0">
              <a:latin typeface="Arial" charset="0"/>
            </a:endParaRP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b="1" dirty="0">
                <a:latin typeface="Arial" charset="0"/>
              </a:rPr>
              <a:t>Delivery Date</a:t>
            </a:r>
          </a:p>
          <a:p>
            <a:pPr marL="434340" marR="0" lvl="2" indent="-285750" fontAlgn="base">
              <a:lnSpc>
                <a:spcPct val="100000"/>
              </a:lnSpc>
              <a:spcBef>
                <a:spcPts val="200"/>
              </a:spcBef>
              <a:spcAft>
                <a:spcPts val="400"/>
              </a:spcAft>
              <a:buClr>
                <a:srgbClr val="003399"/>
              </a:buClr>
              <a:buSzPct val="110000"/>
              <a:buFont typeface="Arial" panose="020B0604020202020204" pitchFamily="34" charset="0"/>
              <a:buChar char="•"/>
              <a:tabLst/>
              <a:defRPr/>
            </a:pPr>
            <a:r>
              <a:rPr lang="en-US" sz="1600" b="1" dirty="0">
                <a:latin typeface="Arial" charset="0"/>
              </a:rPr>
              <a:t>Delivery </a:t>
            </a:r>
            <a:r>
              <a:rPr lang="en-US" sz="1600" b="1" dirty="0" smtClean="0">
                <a:latin typeface="Arial" charset="0"/>
              </a:rPr>
              <a:t>Signature (</a:t>
            </a:r>
            <a:r>
              <a:rPr lang="en-US" sz="1600" b="1" dirty="0">
                <a:latin typeface="Arial" charset="0"/>
              </a:rPr>
              <a:t>from final destination</a:t>
            </a:r>
            <a:r>
              <a:rPr lang="en-US" sz="1600" b="1" dirty="0" smtClean="0">
                <a:latin typeface="Arial" charset="0"/>
              </a:rPr>
              <a:t>)</a:t>
            </a:r>
          </a:p>
        </p:txBody>
      </p:sp>
      <p:sp>
        <p:nvSpPr>
          <p:cNvPr id="10" name="Rectangle 3"/>
          <p:cNvSpPr txBox="1">
            <a:spLocks noChangeArrowheads="1"/>
          </p:cNvSpPr>
          <p:nvPr/>
        </p:nvSpPr>
        <p:spPr bwMode="auto">
          <a:xfrm>
            <a:off x="4648200" y="2363770"/>
            <a:ext cx="4495800" cy="4189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lvl="1" indent="-285750" fontAlgn="base">
              <a:spcBef>
                <a:spcPts val="200"/>
              </a:spcBef>
              <a:spcAft>
                <a:spcPts val="400"/>
              </a:spcAft>
              <a:buClr>
                <a:srgbClr val="003399"/>
              </a:buClr>
              <a:buSzPct val="130000"/>
              <a:buFont typeface="Arial" panose="020B0604020202020204" pitchFamily="34" charset="0"/>
              <a:buChar char="•"/>
              <a:defRPr/>
            </a:pPr>
            <a:r>
              <a:rPr lang="en-US" sz="1600" dirty="0">
                <a:latin typeface="Arial" charset="0"/>
              </a:rPr>
              <a:t>Custody </a:t>
            </a:r>
            <a:r>
              <a:rPr lang="en-US" sz="1600" dirty="0" smtClean="0">
                <a:latin typeface="Arial" charset="0"/>
              </a:rPr>
              <a:t>transfers </a:t>
            </a:r>
            <a:r>
              <a:rPr lang="en-US" sz="1600" dirty="0">
                <a:latin typeface="Arial" charset="0"/>
              </a:rPr>
              <a:t>from issuer </a:t>
            </a:r>
            <a:r>
              <a:rPr lang="en-US" sz="1600" dirty="0" smtClean="0">
                <a:latin typeface="Arial" charset="0"/>
              </a:rPr>
              <a:t>to </a:t>
            </a:r>
            <a:r>
              <a:rPr lang="en-US" sz="1600" dirty="0">
                <a:latin typeface="Arial" charset="0"/>
              </a:rPr>
              <a:t>delivery agent.</a:t>
            </a:r>
          </a:p>
          <a:p>
            <a:pPr marL="285750" lvl="1" indent="-285750" fontAlgn="base">
              <a:spcBef>
                <a:spcPts val="200"/>
              </a:spcBef>
              <a:spcAft>
                <a:spcPts val="400"/>
              </a:spcAft>
              <a:buClr>
                <a:srgbClr val="003399"/>
              </a:buClr>
              <a:buSzPct val="130000"/>
              <a:buFont typeface="Arial" panose="020B0604020202020204" pitchFamily="34" charset="0"/>
              <a:buChar char="•"/>
              <a:defRPr/>
            </a:pPr>
            <a:r>
              <a:rPr lang="en-US" sz="1600" dirty="0">
                <a:latin typeface="Arial" charset="0"/>
              </a:rPr>
              <a:t>Mandatory Data</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dirty="0">
                <a:latin typeface="Arial" charset="0"/>
              </a:rPr>
              <a:t>Ship Date</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dirty="0">
                <a:latin typeface="Arial" charset="0"/>
              </a:rPr>
              <a:t>Ship To UIC</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dirty="0">
                <a:latin typeface="Arial" charset="0"/>
              </a:rPr>
              <a:t>TCN</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dirty="0">
                <a:latin typeface="Arial" charset="0"/>
              </a:rPr>
              <a:t>Mode = NEVER </a:t>
            </a:r>
            <a:r>
              <a:rPr lang="en-US" sz="1600" dirty="0" smtClean="0">
                <a:latin typeface="Arial" charset="0"/>
              </a:rPr>
              <a:t>9 </a:t>
            </a:r>
            <a:r>
              <a:rPr lang="en-US" sz="1600" dirty="0">
                <a:latin typeface="Arial" charset="0"/>
              </a:rPr>
              <a:t>(T for ATAC)</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b="1" dirty="0">
                <a:latin typeface="Arial" charset="0"/>
              </a:rPr>
              <a:t>Tracking Number (N/A for ATAC)</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dirty="0">
                <a:latin typeface="Arial" charset="0"/>
              </a:rPr>
              <a:t>SCAC Code (which </a:t>
            </a:r>
            <a:r>
              <a:rPr lang="en-US" sz="1600" dirty="0" smtClean="0">
                <a:latin typeface="Arial" charset="0"/>
              </a:rPr>
              <a:t>delivery agent</a:t>
            </a:r>
            <a:r>
              <a:rPr lang="en-US" sz="1600" dirty="0">
                <a:latin typeface="Arial" charset="0"/>
              </a:rPr>
              <a:t>?)</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dirty="0">
                <a:latin typeface="Arial" charset="0"/>
              </a:rPr>
              <a:t>Shipper RIC</a:t>
            </a:r>
          </a:p>
          <a:p>
            <a:pPr marL="434340" lvl="2" indent="-285750" fontAlgn="base">
              <a:spcBef>
                <a:spcPts val="200"/>
              </a:spcBef>
              <a:spcAft>
                <a:spcPts val="400"/>
              </a:spcAft>
              <a:buClr>
                <a:srgbClr val="003399"/>
              </a:buClr>
              <a:buSzPct val="110000"/>
              <a:buFont typeface="Arial" panose="020B0604020202020204" pitchFamily="34" charset="0"/>
              <a:buChar char="•"/>
              <a:defRPr/>
            </a:pPr>
            <a:r>
              <a:rPr lang="en-US" sz="1600" dirty="0">
                <a:latin typeface="Arial" charset="0"/>
              </a:rPr>
              <a:t>Shipped </a:t>
            </a:r>
            <a:r>
              <a:rPr lang="en-US" sz="1600" dirty="0" smtClean="0">
                <a:latin typeface="Arial" charset="0"/>
              </a:rPr>
              <a:t>Qty.</a:t>
            </a:r>
            <a:endParaRPr lang="en-US" sz="1600" dirty="0">
              <a:latin typeface="Arial" charset="0"/>
            </a:endParaRPr>
          </a:p>
          <a:p>
            <a:pPr marL="1371600" marR="0" lvl="2" indent="0" algn="l" defTabSz="914400" rtl="0" eaLnBrk="0" fontAlgn="base" latinLnBrk="0" hangingPunct="0">
              <a:lnSpc>
                <a:spcPct val="100000"/>
              </a:lnSpc>
              <a:spcBef>
                <a:spcPct val="20000"/>
              </a:spcBef>
              <a:spcAft>
                <a:spcPct val="0"/>
              </a:spcAft>
              <a:buClrTx/>
              <a:buSzTx/>
              <a:buFont typeface="Wingdings" pitchFamily="2" charset="2"/>
              <a:buChar char="Ø"/>
              <a:tabLst>
                <a:tab pos="571500" algn="l"/>
              </a:tabLst>
              <a:defRPr/>
            </a:pPr>
            <a:endParaRPr kumimoji="0" lang="en-US" sz="1800" b="0" i="0" u="none" strike="noStrike" kern="1200" cap="none" spc="0" normalizeH="0" baseline="0" noProof="0" dirty="0">
              <a:ln>
                <a:noFill/>
              </a:ln>
              <a:solidFill>
                <a:schemeClr val="tx1"/>
              </a:solidFill>
              <a:effectLst/>
              <a:uLnTx/>
              <a:uFillTx/>
              <a:latin typeface="Helvetica" pitchFamily="34" charset="0"/>
              <a:ea typeface="+mn-ea"/>
              <a:cs typeface="+mn-cs"/>
            </a:endParaRPr>
          </a:p>
        </p:txBody>
      </p:sp>
    </p:spTree>
    <p:extLst>
      <p:ext uri="{BB962C8B-B14F-4D97-AF65-F5344CB8AC3E}">
        <p14:creationId xmlns:p14="http://schemas.microsoft.com/office/powerpoint/2010/main" val="403986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txBox="1">
            <a:spLocks/>
          </p:cNvSpPr>
          <p:nvPr/>
        </p:nvSpPr>
        <p:spPr>
          <a:xfrm>
            <a:off x="457200" y="2093205"/>
            <a:ext cx="8229600" cy="4032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endParaRPr lang="en-US" dirty="0" smtClean="0"/>
          </a:p>
          <a:p>
            <a:pPr marL="0" indent="0" algn="ctr">
              <a:buFont typeface="Arial" panose="020B0604020202020204" pitchFamily="34" charset="0"/>
              <a:buNone/>
            </a:pPr>
            <a:r>
              <a:rPr lang="en-US" sz="3600" b="1" dirty="0" smtClean="0">
                <a:solidFill>
                  <a:srgbClr val="002060"/>
                </a:solidFill>
                <a:latin typeface="Arial" panose="020B0604020202020204" pitchFamily="34" charset="0"/>
                <a:cs typeface="Arial" panose="020B0604020202020204" pitchFamily="34" charset="0"/>
              </a:rPr>
              <a:t>Outbound SIT</a:t>
            </a:r>
          </a:p>
          <a:p>
            <a:pPr marL="0" indent="0" algn="ctr">
              <a:buFont typeface="Arial" panose="020B0604020202020204" pitchFamily="34" charset="0"/>
              <a:buNone/>
            </a:pPr>
            <a:r>
              <a:rPr lang="en-US" sz="3600" b="1" dirty="0" smtClean="0">
                <a:solidFill>
                  <a:srgbClr val="002060"/>
                </a:solidFill>
                <a:latin typeface="Arial" panose="020B0604020202020204" pitchFamily="34" charset="0"/>
                <a:cs typeface="Arial" panose="020B0604020202020204" pitchFamily="34" charset="0"/>
              </a:rPr>
              <a:t> Scenarios</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687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noChangeAspect="1"/>
          </p:cNvSpPr>
          <p:nvPr/>
        </p:nvSpPr>
        <p:spPr bwMode="auto">
          <a:xfrm>
            <a:off x="2515294" y="861632"/>
            <a:ext cx="6516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MS PGothic" panose="020B0600070205080204" pitchFamily="34" charset="-128"/>
              </a:defRPr>
            </a:lvl1pPr>
            <a:lvl2pPr marL="742950" indent="-285750">
              <a:defRPr>
                <a:solidFill>
                  <a:schemeClr val="tx1"/>
                </a:solidFill>
                <a:latin typeface="Arial Narrow" panose="020B0606020202030204" pitchFamily="34" charset="0"/>
                <a:ea typeface="MS PGothic" panose="020B0600070205080204" pitchFamily="34" charset="-128"/>
              </a:defRPr>
            </a:lvl2pPr>
            <a:lvl3pPr marL="1143000" indent="-228600">
              <a:defRPr>
                <a:solidFill>
                  <a:schemeClr val="tx1"/>
                </a:solidFill>
                <a:latin typeface="Arial Narrow" panose="020B0606020202030204" pitchFamily="34" charset="0"/>
                <a:ea typeface="MS PGothic" panose="020B0600070205080204" pitchFamily="34" charset="-128"/>
              </a:defRPr>
            </a:lvl3pPr>
            <a:lvl4pPr marL="1600200" indent="-228600">
              <a:defRPr>
                <a:solidFill>
                  <a:schemeClr val="tx1"/>
                </a:solidFill>
                <a:latin typeface="Arial Narrow" panose="020B0606020202030204" pitchFamily="34" charset="0"/>
                <a:ea typeface="MS PGothic" panose="020B0600070205080204" pitchFamily="34" charset="-128"/>
              </a:defRPr>
            </a:lvl4pPr>
            <a:lvl5pPr marL="2057400" indent="-228600">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MS PGothic" panose="020B0600070205080204" pitchFamily="34" charset="-128"/>
              </a:defRPr>
            </a:lvl9pPr>
          </a:lstStyle>
          <a:p>
            <a:pPr>
              <a:lnSpc>
                <a:spcPts val="2200"/>
              </a:lnSpc>
            </a:pPr>
            <a:r>
              <a:rPr lang="en-US" altLang="en-US" sz="2000" b="1" dirty="0" smtClean="0">
                <a:solidFill>
                  <a:srgbClr val="002060"/>
                </a:solidFill>
                <a:latin typeface="Arial" panose="020B0604020202020204" pitchFamily="34" charset="0"/>
                <a:cs typeface="Arial" panose="020B0604020202020204" pitchFamily="34" charset="0"/>
              </a:rPr>
              <a:t>Outbound</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smtClean="0">
                <a:solidFill>
                  <a:srgbClr val="002060"/>
                </a:solidFill>
                <a:latin typeface="Arial" panose="020B0604020202020204" pitchFamily="34" charset="0"/>
                <a:cs typeface="Arial" panose="020B0604020202020204" pitchFamily="34" charset="0"/>
              </a:rPr>
              <a:t>SIT Scenarios</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8" name="TextBox 7"/>
          <p:cNvSpPr txBox="1"/>
          <p:nvPr/>
        </p:nvSpPr>
        <p:spPr>
          <a:xfrm>
            <a:off x="5188619" y="2273485"/>
            <a:ext cx="184731" cy="300082"/>
          </a:xfrm>
          <a:prstGeom prst="rect">
            <a:avLst/>
          </a:prstGeom>
          <a:noFill/>
        </p:spPr>
        <p:txBody>
          <a:bodyPr wrap="none" rtlCol="0">
            <a:spAutoFit/>
          </a:bodyPr>
          <a:lstStyle/>
          <a:p>
            <a:endParaRPr lang="en-US" sz="1350" dirty="0"/>
          </a:p>
        </p:txBody>
      </p:sp>
      <p:sp>
        <p:nvSpPr>
          <p:cNvPr id="11" name="TextBox 10"/>
          <p:cNvSpPr txBox="1">
            <a:spLocks noChangeArrowheads="1"/>
          </p:cNvSpPr>
          <p:nvPr/>
        </p:nvSpPr>
        <p:spPr bwMode="auto">
          <a:xfrm>
            <a:off x="0" y="1604065"/>
            <a:ext cx="914400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4572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indent="0" eaLnBrk="1" hangingPunct="1">
              <a:spcAft>
                <a:spcPts val="600"/>
              </a:spcAft>
              <a:buClr>
                <a:srgbClr val="003399"/>
              </a:buClr>
              <a:buSzPct val="130000"/>
              <a:defRPr/>
            </a:pPr>
            <a:r>
              <a:rPr lang="en-US" sz="1600" b="1" dirty="0" smtClean="0">
                <a:solidFill>
                  <a:srgbClr val="000000"/>
                </a:solidFill>
                <a:latin typeface="Arial" panose="020B0604020202020204" pitchFamily="34" charset="0"/>
                <a:cs typeface="Arial" panose="020B0604020202020204" pitchFamily="34" charset="0"/>
              </a:rPr>
              <a:t>Scenario 1 – Issues to the Fleet Under a Non-Fleet Document Number</a:t>
            </a:r>
          </a:p>
          <a:p>
            <a:pPr marL="285750" lvl="1" eaLnBrk="1" hangingPunct="1">
              <a:spcAft>
                <a:spcPts val="600"/>
              </a:spcAft>
              <a:buClr>
                <a:srgbClr val="003399"/>
              </a:buClr>
              <a:buSzPct val="130000"/>
              <a:buFont typeface="Arial" panose="020B0604020202020204" pitchFamily="34" charset="0"/>
              <a:buChar char="•"/>
              <a:defRPr/>
            </a:pPr>
            <a:r>
              <a:rPr lang="en-US" sz="1600" dirty="0"/>
              <a:t>Fleet activities CANNOT receipt for material that is not issued on their own document/requisition </a:t>
            </a:r>
            <a:r>
              <a:rPr lang="en-US" sz="1600" dirty="0" smtClean="0"/>
              <a:t>number</a:t>
            </a:r>
            <a:endParaRPr lang="en-US" sz="1600" dirty="0"/>
          </a:p>
          <a:p>
            <a:pPr marL="0" lvl="1" indent="0" eaLnBrk="1" hangingPunct="1">
              <a:spcAft>
                <a:spcPts val="600"/>
              </a:spcAft>
              <a:buClr>
                <a:srgbClr val="003399"/>
              </a:buClr>
              <a:buSzPct val="130000"/>
              <a:defRPr/>
            </a:pPr>
            <a:endParaRPr lang="en-US" sz="1600" b="1" dirty="0" smtClean="0">
              <a:solidFill>
                <a:srgbClr val="000000"/>
              </a:solidFill>
              <a:latin typeface="Arial" panose="020B0604020202020204" pitchFamily="34" charset="0"/>
              <a:cs typeface="Arial" panose="020B0604020202020204" pitchFamily="34" charset="0"/>
            </a:endParaRPr>
          </a:p>
          <a:p>
            <a:pPr marL="0" lvl="1" indent="0" eaLnBrk="1" hangingPunct="1">
              <a:spcAft>
                <a:spcPts val="600"/>
              </a:spcAft>
              <a:buClr>
                <a:srgbClr val="003399"/>
              </a:buClr>
              <a:buSzPct val="130000"/>
              <a:defRPr/>
            </a:pPr>
            <a:r>
              <a:rPr lang="en-US" sz="1600" b="1" dirty="0" smtClean="0">
                <a:solidFill>
                  <a:srgbClr val="000000"/>
                </a:solidFill>
                <a:latin typeface="Arial" panose="020B0604020202020204" pitchFamily="34" charset="0"/>
                <a:cs typeface="Arial" panose="020B0604020202020204" pitchFamily="34" charset="0"/>
              </a:rPr>
              <a:t>Scenario </a:t>
            </a:r>
            <a:r>
              <a:rPr lang="en-US" sz="1600" b="1" dirty="0">
                <a:solidFill>
                  <a:srgbClr val="000000"/>
                </a:solidFill>
                <a:latin typeface="Arial" panose="020B0604020202020204" pitchFamily="34" charset="0"/>
                <a:cs typeface="Arial" panose="020B0604020202020204" pitchFamily="34" charset="0"/>
              </a:rPr>
              <a:t>2</a:t>
            </a:r>
            <a:r>
              <a:rPr lang="en-US" sz="1600" b="1" dirty="0" smtClean="0">
                <a:solidFill>
                  <a:srgbClr val="000000"/>
                </a:solidFill>
                <a:latin typeface="Arial" panose="020B0604020202020204" pitchFamily="34" charset="0"/>
                <a:cs typeface="Arial" panose="020B0604020202020204" pitchFamily="34" charset="0"/>
              </a:rPr>
              <a:t> – Incorrect Paperwork/Bulk Shipments</a:t>
            </a:r>
          </a:p>
          <a:p>
            <a:pPr marL="285750" lvl="1" eaLnBrk="1" hangingPunct="1">
              <a:spcAft>
                <a:spcPts val="600"/>
              </a:spcAft>
              <a:buClr>
                <a:srgbClr val="003399"/>
              </a:buClr>
              <a:buSzPct val="130000"/>
              <a:buFont typeface="Arial" panose="020B0604020202020204" pitchFamily="34" charset="0"/>
              <a:buChar char="•"/>
              <a:defRPr/>
            </a:pPr>
            <a:r>
              <a:rPr lang="en-US" sz="1600" dirty="0"/>
              <a:t>Always make sure to include the DD-1348 on the inside and outside of all </a:t>
            </a:r>
            <a:r>
              <a:rPr lang="en-US" sz="1600" dirty="0" smtClean="0"/>
              <a:t>shipments</a:t>
            </a:r>
          </a:p>
          <a:p>
            <a:pPr marL="128588" lvl="1" indent="-128588" eaLnBrk="1" hangingPunct="1">
              <a:spcAft>
                <a:spcPts val="600"/>
              </a:spcAft>
              <a:buClr>
                <a:srgbClr val="003399"/>
              </a:buClr>
              <a:buSzPct val="130000"/>
              <a:buFont typeface="Wingdings" panose="05000000000000000000" pitchFamily="2" charset="2"/>
              <a:buChar char="§"/>
              <a:defRPr/>
            </a:pPr>
            <a:endParaRPr lang="en-US" sz="1600" dirty="0"/>
          </a:p>
          <a:p>
            <a:pPr marL="0" lvl="1" indent="0" eaLnBrk="1" hangingPunct="1">
              <a:spcAft>
                <a:spcPts val="600"/>
              </a:spcAft>
              <a:buClr>
                <a:srgbClr val="003399"/>
              </a:buClr>
              <a:buSzPct val="130000"/>
              <a:defRPr/>
            </a:pPr>
            <a:r>
              <a:rPr lang="en-US" sz="1600" b="1" dirty="0" smtClean="0">
                <a:solidFill>
                  <a:srgbClr val="000000"/>
                </a:solidFill>
                <a:latin typeface="Arial" panose="020B0604020202020204" pitchFamily="34" charset="0"/>
                <a:cs typeface="Arial" panose="020B0604020202020204" pitchFamily="34" charset="0"/>
              </a:rPr>
              <a:t>*Per</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the CAV SOW, “…the Contractor is required to report shipment transactions in CAV 24 </a:t>
            </a:r>
            <a:r>
              <a:rPr lang="en-US" sz="1600" b="1" dirty="0" smtClean="0">
                <a:latin typeface="Arial" panose="020B0604020202020204" pitchFamily="34" charset="0"/>
                <a:cs typeface="Arial" panose="020B0604020202020204" pitchFamily="34" charset="0"/>
              </a:rPr>
              <a:t>HOURS PRIOR </a:t>
            </a:r>
            <a:r>
              <a:rPr lang="en-US" sz="1600" b="1" dirty="0">
                <a:latin typeface="Arial" panose="020B0604020202020204" pitchFamily="34" charset="0"/>
                <a:cs typeface="Arial" panose="020B0604020202020204" pitchFamily="34" charset="0"/>
              </a:rPr>
              <a:t>to the physical shipment of material</a:t>
            </a:r>
            <a:r>
              <a:rPr lang="en-US" sz="1600" b="1" dirty="0" smtClean="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marL="0" lvl="1" indent="0" eaLnBrk="1" hangingPunct="1">
              <a:spcAft>
                <a:spcPts val="600"/>
              </a:spcAft>
              <a:buClr>
                <a:srgbClr val="003399"/>
              </a:buClr>
              <a:buSzPct val="130000"/>
              <a:defRPr/>
            </a:pPr>
            <a:endParaRPr lang="en-US" sz="16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589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Title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91391" tIns="45695" rIns="91391" bIns="45695" anchor="ctr"/>
      <a:lstStyle>
        <a:defPPr algn="l" eaLnBrk="1" fontAlgn="auto" hangingPunct="1">
          <a:spcBef>
            <a:spcPts val="0"/>
          </a:spcBef>
          <a:spcAft>
            <a:spcPts val="0"/>
          </a:spcAft>
          <a:defRPr sz="1800" b="0" i="1" dirty="0" smtClean="0">
            <a:solidFill>
              <a:schemeClr val="bg2">
                <a:lumMod val="50000"/>
              </a:schemeClr>
            </a:solidFill>
            <a:latin typeface="Franklin Gothic Demi" panose="020B0703020102020204" pitchFamily="34"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Cover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ritime Map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b"/>
      <a:lstStyle>
        <a:defPPr>
          <a:lnSpc>
            <a:spcPts val="2100"/>
          </a:lnSpc>
          <a:buFont typeface="Arial" panose="020B0604020202020204" pitchFamily="34" charset="0"/>
          <a:buNone/>
          <a:defRPr sz="2400" dirty="0" smtClean="0">
            <a:latin typeface="Franklin Gothic Demi" panose="020B07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P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Wav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nchor="ctr"/>
      <a:lstStyle>
        <a:defPPr algn="ctr" fontAlgn="auto">
          <a:spcAft>
            <a:spcPts val="0"/>
          </a:spcAft>
          <a:defRPr sz="3200" b="1" dirty="0" smtClean="0">
            <a:solidFill>
              <a:srgbClr val="002C76"/>
            </a:solidFill>
            <a:latin typeface="Helvetica" pitchFamily="34" charset="0"/>
            <a:ea typeface="+mj-ea"/>
            <a:cs typeface="+mj-cs"/>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4E12AE861ED43B67A914F4D47176F" ma:contentTypeVersion="14" ma:contentTypeDescription="Create a new document." ma:contentTypeScope="" ma:versionID="399422574fbd20bb7e7d9a8ca76a80ac">
  <xsd:schema xmlns:xsd="http://www.w3.org/2001/XMLSchema" xmlns:xs="http://www.w3.org/2001/XMLSchema" xmlns:p="http://schemas.microsoft.com/office/2006/metadata/properties" xmlns:ns2="4546b52b-81f0-4474-9667-a760531eff9f" xmlns:ns3="ba0096bf-a0d9-4fb1-966e-17b86db9b413" targetNamespace="http://schemas.microsoft.com/office/2006/metadata/properties" ma:root="true" ma:fieldsID="13edfe44e08cb281bb923a4f3bea8e24" ns2:_="" ns3:_="">
    <xsd:import namespace="4546b52b-81f0-4474-9667-a760531eff9f"/>
    <xsd:import namespace="ba0096bf-a0d9-4fb1-966e-17b86db9b4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6b52b-81f0-4474-9667-a760531ef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0096bf-a0d9-4fb1-966e-17b86db9b41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4831049-32f7-4d5a-b341-9fcfc3df4a30}" ma:internalName="TaxCatchAll" ma:showField="CatchAllData" ma:web="ba0096bf-a0d9-4fb1-966e-17b86db9b4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a0096bf-a0d9-4fb1-966e-17b86db9b413" xsi:nil="true"/>
    <lcf76f155ced4ddcb4097134ff3c332f xmlns="4546b52b-81f0-4474-9667-a760531eff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60D0DB-BABF-44D3-83F6-BE84D1681C6B}"/>
</file>

<file path=customXml/itemProps2.xml><?xml version="1.0" encoding="utf-8"?>
<ds:datastoreItem xmlns:ds="http://schemas.openxmlformats.org/officeDocument/2006/customXml" ds:itemID="{07F0EFC8-4B92-48D3-A206-E1EFB203EF12}"/>
</file>

<file path=customXml/itemProps3.xml><?xml version="1.0" encoding="utf-8"?>
<ds:datastoreItem xmlns:ds="http://schemas.openxmlformats.org/officeDocument/2006/customXml" ds:itemID="{A98B99FE-A6A1-4ADC-83F7-9E0E5640C5A5}"/>
</file>

<file path=docProps/app.xml><?xml version="1.0" encoding="utf-8"?>
<Properties xmlns="http://schemas.openxmlformats.org/officeDocument/2006/extended-properties" xmlns:vt="http://schemas.openxmlformats.org/officeDocument/2006/docPropsVTypes">
  <TotalTime>13960</TotalTime>
  <Words>5977</Words>
  <Application>Microsoft Office PowerPoint</Application>
  <PresentationFormat>On-screen Show (4:3)</PresentationFormat>
  <Paragraphs>516</Paragraphs>
  <Slides>37</Slides>
  <Notes>33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37</vt:i4>
      </vt:variant>
    </vt:vector>
  </HeadingPairs>
  <TitlesOfParts>
    <vt:vector size="52" baseType="lpstr">
      <vt:lpstr>MS PGothic</vt:lpstr>
      <vt:lpstr>Agency FB</vt:lpstr>
      <vt:lpstr>Arial</vt:lpstr>
      <vt:lpstr>Arial Black</vt:lpstr>
      <vt:lpstr>Calibri</vt:lpstr>
      <vt:lpstr>Calibri Light</vt:lpstr>
      <vt:lpstr>Franklin Gothic Demi</vt:lpstr>
      <vt:lpstr>Franklin Gothic Medium</vt:lpstr>
      <vt:lpstr>Helvetica</vt:lpstr>
      <vt:lpstr>Wingdings</vt:lpstr>
      <vt:lpstr>Cover/Title Page</vt:lpstr>
      <vt:lpstr>Alt Cover Page</vt:lpstr>
      <vt:lpstr>Maritime Map Slide</vt:lpstr>
      <vt:lpstr>Content Page</vt:lpstr>
      <vt:lpstr>2_Wave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Mundy, Lee CIV NAVSUP HQ, OCC</dc:creator>
  <cp:lastModifiedBy>Orr, Bridgette P CIV USN NAVSUP WSS (USA)</cp:lastModifiedBy>
  <cp:revision>1436</cp:revision>
  <cp:lastPrinted>2019-08-26T18:43:24Z</cp:lastPrinted>
  <dcterms:created xsi:type="dcterms:W3CDTF">2018-05-03T15:35:55Z</dcterms:created>
  <dcterms:modified xsi:type="dcterms:W3CDTF">2024-09-04T02:36:37Z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0x01010088E4E12AE861ED43B67A914F4D47176F</vt:lpwstr>
  </property>
</Properties>
</file>